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81EA2-3A6C-4D30-B936-C614E43D0CC7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C3123-EAF2-425B-8C44-8C034166E65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C3123-EAF2-425B-8C44-8C034166E654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45FFF-C0EB-4A68-B153-3E9690BAEAC6}" type="datetimeFigureOut">
              <a:rPr lang="ko-KR" altLang="en-US" smtClean="0"/>
              <a:pPr/>
              <a:t>2013-04-20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52E67-0CF2-43E9-8594-64D5CE5D09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744661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sz="4800" dirty="0" smtClean="0"/>
              <a:t>교육정책</a:t>
            </a:r>
            <a:endParaRPr lang="ko-KR" altLang="en-US" sz="4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071934" y="4533920"/>
            <a:ext cx="6400800" cy="1752600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tx1"/>
                </a:solidFill>
              </a:rPr>
              <a:t>체육교육</a:t>
            </a:r>
            <a:r>
              <a:rPr lang="en-US" altLang="ko-KR" sz="2800" dirty="0">
                <a:solidFill>
                  <a:schemeClr val="tx1"/>
                </a:solidFill>
              </a:rPr>
              <a:t> 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r>
              <a:rPr lang="en-US" altLang="ko-KR" sz="2800" dirty="0" smtClean="0">
                <a:solidFill>
                  <a:schemeClr val="tx1"/>
                </a:solidFill>
              </a:rPr>
              <a:t>11050515</a:t>
            </a:r>
          </a:p>
          <a:p>
            <a:r>
              <a:rPr lang="ko-KR" altLang="en-US" sz="2800" dirty="0" smtClean="0">
                <a:solidFill>
                  <a:schemeClr val="tx1"/>
                </a:solidFill>
              </a:rPr>
              <a:t>김 대경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웃는 얼굴 1"/>
          <p:cNvSpPr/>
          <p:nvPr/>
        </p:nvSpPr>
        <p:spPr>
          <a:xfrm>
            <a:off x="3286116" y="1071546"/>
            <a:ext cx="2500330" cy="235745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857224" y="3929066"/>
            <a:ext cx="788068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500" dirty="0" smtClean="0"/>
              <a:t>감사합니다</a:t>
            </a:r>
            <a:r>
              <a:rPr lang="en-US" altLang="ko-KR" sz="11500" dirty="0" smtClean="0"/>
              <a:t>.</a:t>
            </a:r>
            <a:endParaRPr lang="ko-KR" altLang="en-US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/>
        </p:nvSpPr>
        <p:spPr>
          <a:xfrm>
            <a:off x="4000496" y="2000240"/>
            <a:ext cx="1071570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642910" y="-24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3600" dirty="0" smtClean="0"/>
              <a:t>★교육정책의 개념★</a:t>
            </a:r>
            <a:endParaRPr lang="ko-KR" alt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4097817" y="207167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smtClean="0"/>
              <a:t>정책</a:t>
            </a:r>
            <a:endParaRPr lang="ko-KR" altLang="en-US" sz="2800" b="1" dirty="0"/>
          </a:p>
        </p:txBody>
      </p:sp>
      <p:cxnSp>
        <p:nvCxnSpPr>
          <p:cNvPr id="20" name="직선 연결선 19"/>
          <p:cNvCxnSpPr/>
          <p:nvPr/>
        </p:nvCxnSpPr>
        <p:spPr>
          <a:xfrm>
            <a:off x="5072066" y="2357430"/>
            <a:ext cx="428628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rot="5400000">
            <a:off x="4317205" y="1825613"/>
            <a:ext cx="366714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00430" y="1273718"/>
            <a:ext cx="19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목적 지향적 </a:t>
            </a:r>
            <a:r>
              <a:rPr lang="ko-KR" altLang="en-US" dirty="0" smtClean="0"/>
              <a:t>활동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00100" y="207167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정부에 의해 이루어지는    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r>
              <a:rPr lang="ko-KR" altLang="en-US" b="1" dirty="0" smtClean="0"/>
              <a:t>체계적 활동</a:t>
            </a:r>
            <a:endParaRPr lang="ko-KR" alt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500694" y="2143116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공공성</a:t>
            </a:r>
            <a:r>
              <a:rPr lang="ko-KR" altLang="en-US" dirty="0" smtClean="0"/>
              <a:t>의 성격</a:t>
            </a:r>
            <a:endParaRPr lang="ko-KR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357554" y="307181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권위를 바탕</a:t>
            </a:r>
            <a:r>
              <a:rPr lang="ko-KR" altLang="en-US" dirty="0" smtClean="0"/>
              <a:t>으로 함</a:t>
            </a:r>
            <a:endParaRPr lang="ko-KR" altLang="en-US" dirty="0"/>
          </a:p>
        </p:txBody>
      </p:sp>
      <p:sp>
        <p:nvSpPr>
          <p:cNvPr id="29" name="아래쪽 화살표 28"/>
          <p:cNvSpPr/>
          <p:nvPr/>
        </p:nvSpPr>
        <p:spPr>
          <a:xfrm>
            <a:off x="3857620" y="3500438"/>
            <a:ext cx="1285884" cy="35719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4000496" y="4786322"/>
            <a:ext cx="1071570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4071934" y="4760909"/>
            <a:ext cx="10294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smtClean="0"/>
              <a:t>교육 </a:t>
            </a:r>
            <a:endParaRPr lang="en-US" altLang="ko-KR" sz="2800" b="1" dirty="0" smtClean="0"/>
          </a:p>
          <a:p>
            <a:r>
              <a:rPr lang="ko-KR" altLang="en-US" sz="2800" b="1" dirty="0" smtClean="0"/>
              <a:t>정</a:t>
            </a:r>
            <a:r>
              <a:rPr lang="ko-KR" altLang="en-US" sz="2800" b="1" dirty="0"/>
              <a:t>책</a:t>
            </a:r>
          </a:p>
        </p:txBody>
      </p:sp>
      <p:cxnSp>
        <p:nvCxnSpPr>
          <p:cNvPr id="37" name="직선 연결선 36"/>
          <p:cNvCxnSpPr/>
          <p:nvPr/>
        </p:nvCxnSpPr>
        <p:spPr>
          <a:xfrm rot="5400000">
            <a:off x="4317999" y="2887659"/>
            <a:ext cx="366714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3571868" y="2357430"/>
            <a:ext cx="428628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 rot="5400000">
            <a:off x="4317999" y="4602171"/>
            <a:ext cx="366714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 rot="5400000">
            <a:off x="4317999" y="5888055"/>
            <a:ext cx="366714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5072066" y="5213362"/>
            <a:ext cx="428628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>
            <a:off x="3571868" y="5213362"/>
            <a:ext cx="428628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928794" y="3988362"/>
            <a:ext cx="4979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정지척</a:t>
            </a:r>
            <a:r>
              <a:rPr lang="ko-KR" altLang="en-US" dirty="0" smtClean="0"/>
              <a:t> 과정을 통해 결정되는 </a:t>
            </a:r>
            <a:r>
              <a:rPr lang="ko-KR" altLang="en-US" b="1" dirty="0" smtClean="0"/>
              <a:t>국가의 통치작용</a:t>
            </a:r>
            <a:endParaRPr lang="ko-KR" alt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500694" y="4997247"/>
            <a:ext cx="2969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교육제도와 그 운영</a:t>
            </a:r>
            <a:r>
              <a:rPr lang="ko-KR" altLang="en-US" dirty="0" smtClean="0"/>
              <a:t>에 관한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</a:t>
            </a:r>
            <a:r>
              <a:rPr lang="ko-KR" altLang="en-US" dirty="0" smtClean="0"/>
              <a:t> 기본 지침</a:t>
            </a:r>
            <a:endParaRPr lang="ko-KR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207326" y="4925809"/>
            <a:ext cx="2507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교육문제 해결을 위한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b="1" dirty="0" smtClean="0"/>
              <a:t>대안의 선택</a:t>
            </a:r>
            <a:endParaRPr lang="ko-KR" alt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949925" y="6000768"/>
            <a:ext cx="3050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     </a:t>
            </a:r>
            <a:r>
              <a:rPr lang="ko-KR" altLang="en-US" b="1" dirty="0" smtClean="0"/>
              <a:t>교육 이념</a:t>
            </a:r>
            <a:r>
              <a:rPr lang="ko-KR" altLang="en-US" dirty="0" smtClean="0"/>
              <a:t>의</a:t>
            </a:r>
            <a:r>
              <a:rPr lang="ko-KR" altLang="en-US" b="1" dirty="0" smtClean="0"/>
              <a:t> 구현</a:t>
            </a:r>
            <a:r>
              <a:rPr lang="en-US" altLang="ko-KR" dirty="0" smtClean="0"/>
              <a:t>/</a:t>
            </a:r>
          </a:p>
          <a:p>
            <a:r>
              <a:rPr lang="ko-KR" altLang="en-US" b="1" dirty="0" smtClean="0"/>
              <a:t>교육 행정의 대한</a:t>
            </a:r>
            <a:r>
              <a:rPr lang="ko-KR" altLang="en-US" dirty="0" smtClean="0"/>
              <a:t> 기본 지침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5"/>
          <p:cNvSpPr txBox="1">
            <a:spLocks/>
          </p:cNvSpPr>
          <p:nvPr/>
        </p:nvSpPr>
        <p:spPr>
          <a:xfrm>
            <a:off x="642910" y="-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★교육정책의 특성★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2938" y="1000108"/>
            <a:ext cx="7896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교육정책은 교육목적의 실현을 위해 정부가 정치적 과정을 통해 선택한 </a:t>
            </a:r>
            <a:endParaRPr lang="en-US" altLang="ko-KR" dirty="0" smtClean="0"/>
          </a:p>
          <a:p>
            <a:r>
              <a:rPr lang="ko-KR" altLang="en-US" dirty="0" smtClean="0"/>
              <a:t>문제 해결 수단이고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교육문제 해결을 위한 방안의 모색이라는 특성을 가짐</a:t>
            </a:r>
            <a:endParaRPr lang="en-US" altLang="ko-KR" dirty="0" smtClean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428596" y="2000240"/>
          <a:ext cx="2500330" cy="4143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</a:tblGrid>
              <a:tr h="728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행위의 측면</a:t>
                      </a:r>
                      <a:r>
                        <a:rPr lang="en-US" altLang="ko-KR" dirty="0" smtClean="0"/>
                        <a:t>: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의사결정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4145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· </a:t>
                      </a:r>
                      <a:r>
                        <a:rPr lang="ko-KR" altLang="en-US" dirty="0" smtClean="0"/>
                        <a:t>선택과 결정에 있어 타당성과 합리성이 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기본 특성</a:t>
                      </a:r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· </a:t>
                      </a:r>
                      <a:r>
                        <a:rPr lang="ko-KR" altLang="en-US" dirty="0" smtClean="0"/>
                        <a:t>과학적인 문제 해결 과정의 기반</a:t>
                      </a:r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·</a:t>
                      </a:r>
                      <a:r>
                        <a:rPr lang="ko-KR" altLang="en-US" dirty="0" smtClean="0"/>
                        <a:t>최적화를 지향하는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 선택적 행위의 특성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286116" y="2000240"/>
          <a:ext cx="2500330" cy="4143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</a:tblGrid>
              <a:tr h="728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형성 혹은 과정의 측면</a:t>
                      </a:r>
                      <a:r>
                        <a:rPr lang="en-US" altLang="ko-KR" dirty="0" smtClean="0"/>
                        <a:t>:</a:t>
                      </a:r>
                    </a:p>
                    <a:p>
                      <a:pPr algn="ctr" latinLnBrk="1"/>
                      <a:r>
                        <a:rPr lang="ko-KR" altLang="en-US" dirty="0" smtClean="0"/>
                        <a:t>정치적 과정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4145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· </a:t>
                      </a:r>
                      <a:r>
                        <a:rPr lang="ko-KR" altLang="en-US" dirty="0" smtClean="0"/>
                        <a:t>정치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행정체제를 </a:t>
                      </a:r>
                      <a:r>
                        <a:rPr lang="ko-KR" altLang="en-US" baseline="0" dirty="0" smtClean="0"/>
                        <a:t> </a:t>
                      </a:r>
                      <a:endParaRPr lang="en-US" altLang="ko-KR" baseline="0" dirty="0" smtClean="0"/>
                    </a:p>
                    <a:p>
                      <a:pPr algn="ctr" latinLnBrk="1"/>
                      <a:r>
                        <a:rPr lang="ko-KR" altLang="en-US" dirty="0" smtClean="0"/>
                        <a:t>통해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수립 추진됨</a:t>
                      </a:r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·</a:t>
                      </a:r>
                      <a:r>
                        <a:rPr lang="ko-KR" altLang="en-US" dirty="0" smtClean="0"/>
                        <a:t>권력 의 문제 와 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깊은 관련 을 맺음</a:t>
                      </a:r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·</a:t>
                      </a:r>
                      <a:r>
                        <a:rPr lang="ko-KR" altLang="en-US" dirty="0" smtClean="0"/>
                        <a:t>권력 을 행사 하는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개인과 집단이 있음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예</a:t>
                      </a:r>
                      <a:r>
                        <a:rPr lang="en-US" altLang="ko-KR" dirty="0" smtClean="0"/>
                        <a:t>.</a:t>
                      </a:r>
                      <a:r>
                        <a:rPr lang="ko-KR" altLang="en-US" dirty="0" smtClean="0"/>
                        <a:t>대통령 교직단체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6143636" y="2000240"/>
          <a:ext cx="2500330" cy="4143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</a:tblGrid>
              <a:tr h="728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효과의 측면</a:t>
                      </a:r>
                      <a:r>
                        <a:rPr lang="en-US" altLang="ko-KR" dirty="0" smtClean="0"/>
                        <a:t>:</a:t>
                      </a:r>
                    </a:p>
                    <a:p>
                      <a:pPr algn="ctr" latinLnBrk="1"/>
                      <a:r>
                        <a:rPr lang="ko-KR" altLang="en-US" dirty="0" smtClean="0"/>
                        <a:t>교육목적의 실현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4145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·</a:t>
                      </a:r>
                      <a:r>
                        <a:rPr lang="ko-KR" altLang="en-US" dirty="0" smtClean="0"/>
                        <a:t>교육정책 이 교육목적실현에 얼마나 기여하였는가 기여할 수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 있는 가의 측면</a:t>
                      </a:r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·</a:t>
                      </a:r>
                      <a:r>
                        <a:rPr lang="ko-KR" altLang="en-US" dirty="0" smtClean="0"/>
                        <a:t>다양한 준거 와 척도로 조명되어 평가된 후 판단해야 함</a:t>
                      </a:r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5"/>
          <p:cNvSpPr txBox="1">
            <a:spLocks/>
          </p:cNvSpPr>
          <p:nvPr/>
        </p:nvSpPr>
        <p:spPr>
          <a:xfrm>
            <a:off x="642910" y="-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★</a:t>
            </a:r>
            <a:r>
              <a:rPr lang="ko-KR" altLang="en-US" sz="3600" dirty="0" smtClean="0">
                <a:latin typeface="+mj-lt"/>
                <a:ea typeface="+mj-ea"/>
                <a:cs typeface="+mj-cs"/>
              </a:rPr>
              <a:t>의사결정을 보는 네 가지 관점</a:t>
            </a: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★</a:t>
            </a:r>
            <a:endParaRPr kumimoji="0" lang="ko-KR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428596" y="1375424"/>
          <a:ext cx="8215371" cy="446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643075"/>
                <a:gridCol w="1714512"/>
                <a:gridCol w="1785950"/>
                <a:gridCol w="1571636"/>
              </a:tblGrid>
              <a:tr h="5819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구분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합리적 관점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참여적 관점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정치적 관점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우연적 관점</a:t>
                      </a:r>
                      <a:endParaRPr lang="ko-KR" altLang="en-US" sz="2000" dirty="0"/>
                    </a:p>
                  </a:txBody>
                  <a:tcPr anchor="ctr"/>
                </a:tc>
              </a:tr>
              <a:tr h="7143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중심개념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목표 달성을 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극대화 하는 선택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합의에 의한 선택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협상에 의한 선택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선택은 우연적 결과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의사결정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목적</a:t>
                      </a:r>
                      <a:endParaRPr lang="en-US" altLang="ko-KR" sz="2000" b="1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조직목표 달성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조직목표 달성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이해집단의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목표 달성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상징적 의미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적합한 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조직 형태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관료제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중앙집권적 조직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전문직 조직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대립된 이해가 존재하고 협상이 용이한 조직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달성할 목표가 분명하지 않은 조직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조직환경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폐쇄체제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폐쇄체제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개방체제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개방체제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특징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규범적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규범적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기술적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기술적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5"/>
          <p:cNvSpPr txBox="1">
            <a:spLocks/>
          </p:cNvSpPr>
          <p:nvPr/>
        </p:nvSpPr>
        <p:spPr>
          <a:xfrm>
            <a:off x="642910" y="-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★교육정책 모형★</a:t>
            </a:r>
            <a:endParaRPr kumimoji="0" lang="ko-KR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57158" y="1142984"/>
          <a:ext cx="8429684" cy="5147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2786082"/>
                <a:gridCol w="4214842"/>
              </a:tblGrid>
              <a:tr h="5819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구분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중심개념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문제점</a:t>
                      </a:r>
                      <a:endParaRPr lang="ko-KR" altLang="en-US" sz="2000" dirty="0"/>
                    </a:p>
                  </a:txBody>
                  <a:tcPr anchor="ctr"/>
                </a:tc>
              </a:tr>
              <a:tr h="90010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합리모형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인간의 이성과 합리적 행동에 대한 믿음을 기초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인간은 감정적인 심리</a:t>
                      </a:r>
                      <a:r>
                        <a:rPr lang="en-US" altLang="ko-KR" sz="1700" dirty="0" smtClean="0"/>
                        <a:t>,</a:t>
                      </a:r>
                      <a:r>
                        <a:rPr lang="ko-KR" altLang="en-US" sz="1700" dirty="0" smtClean="0"/>
                        <a:t>사회적 동물임</a:t>
                      </a:r>
                      <a:endParaRPr lang="en-US" altLang="ko-KR" sz="1700" dirty="0" smtClean="0"/>
                    </a:p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가치와 사실이 불가분의 관계에 있음</a:t>
                      </a:r>
                      <a:endParaRPr lang="en-US" altLang="ko-KR" sz="1700" dirty="0" smtClean="0"/>
                    </a:p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인간의 분석 능력의 한계가 있음</a:t>
                      </a:r>
                      <a:endParaRPr lang="ko-KR" altLang="en-US" sz="17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753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만족모형</a:t>
                      </a:r>
                      <a:endParaRPr lang="en-US" altLang="ko-KR" sz="2000" b="1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객관적 상황적 조건 보다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주관적 입장에서 관찰 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만족한 상태를 결정하는 기준이 모호함</a:t>
                      </a:r>
                      <a:endParaRPr lang="en-US" altLang="ko-KR" sz="1700" dirty="0" smtClean="0"/>
                    </a:p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기준을 구성하는 변수를 제시하기 어려움</a:t>
                      </a:r>
                      <a:endParaRPr lang="en-US" altLang="ko-KR" sz="1700" dirty="0" smtClean="0"/>
                    </a:p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거시적 정책결정의 문제 설명 무리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점증모형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기존의 정책 대안과 경험을 기초로 현실성 있는 정책을 선택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드러난 문제나 불만의 해소에만 주력</a:t>
                      </a:r>
                      <a:endParaRPr lang="en-US" altLang="ko-KR" sz="1700" dirty="0" smtClean="0"/>
                    </a:p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소극적인 악의 제거에만 관심</a:t>
                      </a:r>
                      <a:endParaRPr lang="en-US" altLang="ko-KR" sz="1700" dirty="0" smtClean="0"/>
                    </a:p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지나치게 보수적이고 대증적임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혼합모형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기본방향의 설정</a:t>
                      </a:r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합리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문제해결</a:t>
                      </a:r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점증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합리</a:t>
                      </a:r>
                      <a:r>
                        <a:rPr lang="en-US" altLang="ko-KR" dirty="0" smtClean="0"/>
                        <a:t>+</a:t>
                      </a:r>
                      <a:r>
                        <a:rPr lang="ko-KR" altLang="en-US" dirty="0" smtClean="0"/>
                        <a:t>점증</a:t>
                      </a:r>
                      <a:r>
                        <a:rPr lang="en-US" altLang="ko-KR" dirty="0" smtClean="0"/>
                        <a:t>=</a:t>
                      </a:r>
                      <a:r>
                        <a:rPr lang="ko-KR" altLang="en-US" dirty="0" smtClean="0"/>
                        <a:t>혼합모형</a:t>
                      </a:r>
                      <a:endParaRPr lang="en-US" altLang="ko-KR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/>
                        <a:t>절충</a:t>
                      </a:r>
                      <a:r>
                        <a:rPr lang="en-US" altLang="ko-KR" sz="1700" dirty="0" smtClean="0"/>
                        <a:t>,</a:t>
                      </a:r>
                      <a:r>
                        <a:rPr lang="ko-KR" altLang="en-US" sz="1700" dirty="0" smtClean="0"/>
                        <a:t>혼합한 모형이기 때문에 </a:t>
                      </a:r>
                      <a:endParaRPr lang="en-US" altLang="ko-KR" sz="1700" dirty="0" smtClean="0"/>
                    </a:p>
                    <a:p>
                      <a:pPr algn="ctr" latinLnBrk="1"/>
                      <a:r>
                        <a:rPr lang="ko-KR" altLang="en-US" sz="1700" dirty="0" smtClean="0"/>
                        <a:t>이론 모형의</a:t>
                      </a:r>
                      <a:r>
                        <a:rPr lang="en-US" altLang="ko-KR" sz="1700" dirty="0" smtClean="0"/>
                        <a:t> </a:t>
                      </a:r>
                      <a:r>
                        <a:rPr lang="ko-KR" altLang="en-US" sz="1700" dirty="0" smtClean="0"/>
                        <a:t>가치는 떨어짐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68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최적모형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초합리적인 과정을 정책결정에서 불가결한 역할로 파악</a:t>
                      </a:r>
                      <a:r>
                        <a:rPr lang="en-US" altLang="ko-KR" dirty="0" smtClean="0"/>
                        <a:t>;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비정형적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달성 방법의 불명확</a:t>
                      </a:r>
                      <a:r>
                        <a:rPr lang="en-US" altLang="ko-KR" sz="1700" dirty="0" smtClean="0"/>
                        <a:t>, </a:t>
                      </a:r>
                      <a:r>
                        <a:rPr lang="ko-KR" altLang="en-US" sz="1700" dirty="0" err="1" smtClean="0"/>
                        <a:t>초합리성의</a:t>
                      </a:r>
                      <a:r>
                        <a:rPr lang="ko-KR" altLang="en-US" sz="1700" dirty="0" smtClean="0"/>
                        <a:t> 개념</a:t>
                      </a:r>
                      <a:endParaRPr lang="en-US" altLang="ko-KR" sz="1700" dirty="0" smtClean="0"/>
                    </a:p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비현실적이고 이상적인 모형</a:t>
                      </a:r>
                      <a:endParaRPr lang="en-US" altLang="ko-KR" sz="1700" dirty="0" smtClean="0"/>
                    </a:p>
                    <a:p>
                      <a:pPr algn="ctr" latinLnBrk="1"/>
                      <a:r>
                        <a:rPr lang="en-US" altLang="ko-KR" sz="1700" dirty="0" smtClean="0"/>
                        <a:t>·</a:t>
                      </a:r>
                      <a:r>
                        <a:rPr lang="ko-KR" altLang="en-US" sz="1700" dirty="0" smtClean="0"/>
                        <a:t>합리모형의 범위를 크게 </a:t>
                      </a:r>
                      <a:r>
                        <a:rPr lang="ko-KR" altLang="en-US" sz="1700" dirty="0" err="1" smtClean="0"/>
                        <a:t>못벗어남</a:t>
                      </a:r>
                      <a:endParaRPr lang="ko-KR" altLang="en-US" sz="17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5"/>
          <p:cNvSpPr txBox="1">
            <a:spLocks/>
          </p:cNvSpPr>
          <p:nvPr/>
        </p:nvSpPr>
        <p:spPr>
          <a:xfrm>
            <a:off x="642910" y="-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★교육정책의 형성 과정★</a:t>
            </a:r>
            <a:endParaRPr kumimoji="0" lang="ko-KR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대각선 방향의 모서리가 둥근 사각형 2"/>
          <p:cNvSpPr/>
          <p:nvPr/>
        </p:nvSpPr>
        <p:spPr>
          <a:xfrm>
            <a:off x="500034" y="1071546"/>
            <a:ext cx="8215370" cy="1357322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>
                <a:solidFill>
                  <a:schemeClr val="tx1"/>
                </a:solidFill>
              </a:rPr>
              <a:t>1. </a:t>
            </a:r>
            <a:r>
              <a:rPr lang="ko-KR" altLang="en-US" sz="2000" dirty="0" smtClean="0">
                <a:solidFill>
                  <a:schemeClr val="tx1"/>
                </a:solidFill>
              </a:rPr>
              <a:t>교육문제의 제기 → </a:t>
            </a:r>
            <a:r>
              <a:rPr lang="en-US" altLang="ko-KR" sz="2000" dirty="0" smtClean="0">
                <a:solidFill>
                  <a:schemeClr val="tx1"/>
                </a:solidFill>
              </a:rPr>
              <a:t>2. </a:t>
            </a:r>
            <a:r>
              <a:rPr lang="ko-KR" altLang="en-US" sz="2000" dirty="0" smtClean="0">
                <a:solidFill>
                  <a:schemeClr val="tx1"/>
                </a:solidFill>
              </a:rPr>
              <a:t>정부 귀속과 교육 정책의 의제화 →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</a:rPr>
              <a:t>3. </a:t>
            </a:r>
            <a:r>
              <a:rPr lang="ko-KR" altLang="en-US" sz="2000" dirty="0" smtClean="0">
                <a:solidFill>
                  <a:schemeClr val="tx1"/>
                </a:solidFill>
              </a:rPr>
              <a:t>교육정책의 목표 설정 → </a:t>
            </a:r>
            <a:r>
              <a:rPr lang="en-US" altLang="ko-KR" sz="2000" dirty="0" smtClean="0">
                <a:solidFill>
                  <a:schemeClr val="tx1"/>
                </a:solidFill>
              </a:rPr>
              <a:t>4. </a:t>
            </a:r>
            <a:r>
              <a:rPr lang="ko-KR" altLang="en-US" sz="2000" dirty="0" smtClean="0">
                <a:solidFill>
                  <a:schemeClr val="tx1"/>
                </a:solidFill>
              </a:rPr>
              <a:t>정책 대안의 탐색과 선택 →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</a:rPr>
              <a:t>5. </a:t>
            </a:r>
            <a:r>
              <a:rPr lang="ko-KR" altLang="en-US" sz="2000" dirty="0" smtClean="0">
                <a:solidFill>
                  <a:schemeClr val="tx1"/>
                </a:solidFill>
              </a:rPr>
              <a:t>정책 대안의 심의 결정과 합법화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00034" y="2571744"/>
            <a:ext cx="8215370" cy="40719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en-US" altLang="ko-KR" sz="1600" dirty="0" smtClean="0">
                <a:solidFill>
                  <a:schemeClr val="tx1"/>
                </a:solidFill>
              </a:rPr>
              <a:t>1. </a:t>
            </a:r>
            <a:r>
              <a:rPr lang="ko-KR" altLang="en-US" sz="1600" dirty="0" smtClean="0">
                <a:solidFill>
                  <a:schemeClr val="tx1"/>
                </a:solidFill>
              </a:rPr>
              <a:t>교육에 관한 사회적 </a:t>
            </a:r>
            <a:r>
              <a:rPr lang="ko-KR" altLang="en-US" sz="1600" dirty="0" smtClean="0">
                <a:solidFill>
                  <a:schemeClr val="tx1"/>
                </a:solidFill>
              </a:rPr>
              <a:t>논쟁점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교육활동의 </a:t>
            </a:r>
            <a:r>
              <a:rPr lang="ko-KR" altLang="en-US" sz="1600" dirty="0" smtClean="0">
                <a:solidFill>
                  <a:schemeClr val="tx1"/>
                </a:solidFill>
              </a:rPr>
              <a:t>장애물 혹은 극복해야 할 </a:t>
            </a:r>
            <a:r>
              <a:rPr lang="ko-KR" altLang="en-US" sz="1600" dirty="0" smtClean="0">
                <a:solidFill>
                  <a:schemeClr val="tx1"/>
                </a:solidFill>
              </a:rPr>
              <a:t>곤란</a:t>
            </a:r>
            <a:r>
              <a:rPr lang="en-US" altLang="ko-KR" sz="1600" dirty="0" smtClean="0">
                <a:solidFill>
                  <a:schemeClr val="tx1"/>
                </a:solidFill>
              </a:rPr>
              <a:t>/</a:t>
            </a:r>
            <a:endParaRPr lang="ko-KR" altLang="en-US" sz="1600" dirty="0" smtClean="0">
              <a:solidFill>
                <a:schemeClr val="tx1"/>
              </a:solidFill>
            </a:endParaRPr>
          </a:p>
          <a:p>
            <a:pPr lvl="0"/>
            <a:r>
              <a:rPr lang="ko-KR" altLang="en-US" sz="1600" dirty="0" smtClean="0">
                <a:solidFill>
                  <a:schemeClr val="tx1"/>
                </a:solidFill>
              </a:rPr>
              <a:t>교육에서 성취해야 할 미결의 </a:t>
            </a:r>
            <a:r>
              <a:rPr lang="ko-KR" altLang="en-US" sz="1600" dirty="0" smtClean="0">
                <a:solidFill>
                  <a:schemeClr val="tx1"/>
                </a:solidFill>
              </a:rPr>
              <a:t>과제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연구와 </a:t>
            </a:r>
            <a:r>
              <a:rPr lang="ko-KR" altLang="en-US" sz="1600" dirty="0" smtClean="0">
                <a:solidFill>
                  <a:schemeClr val="tx1"/>
                </a:solidFill>
              </a:rPr>
              <a:t>검토의 대상이 되는 </a:t>
            </a:r>
            <a:r>
              <a:rPr lang="ko-KR" altLang="en-US" sz="1600" dirty="0" smtClean="0">
                <a:solidFill>
                  <a:schemeClr val="tx1"/>
                </a:solidFill>
              </a:rPr>
              <a:t>의문점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lvl="0"/>
            <a:endParaRPr lang="en-US" altLang="ko-KR" sz="1600" dirty="0" smtClean="0">
              <a:solidFill>
                <a:schemeClr val="tx1"/>
              </a:solidFill>
            </a:endParaRPr>
          </a:p>
          <a:p>
            <a:pPr lvl="0"/>
            <a:r>
              <a:rPr lang="en-US" altLang="ko-KR" sz="1600" dirty="0" smtClean="0">
                <a:solidFill>
                  <a:schemeClr val="tx1"/>
                </a:solidFill>
              </a:rPr>
              <a:t>2.</a:t>
            </a:r>
            <a:r>
              <a:rPr lang="ko-KR" altLang="en-US" sz="1600" dirty="0" smtClean="0">
                <a:solidFill>
                  <a:schemeClr val="tx1"/>
                </a:solidFill>
              </a:rPr>
              <a:t> 심각성이 인식되는 </a:t>
            </a:r>
            <a:r>
              <a:rPr lang="ko-KR" altLang="en-US" sz="1600" dirty="0" smtClean="0">
                <a:solidFill>
                  <a:schemeClr val="tx1"/>
                </a:solidFill>
              </a:rPr>
              <a:t>교육문제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관련자간의 </a:t>
            </a:r>
            <a:r>
              <a:rPr lang="ko-KR" altLang="en-US" sz="1600" dirty="0" smtClean="0">
                <a:solidFill>
                  <a:schemeClr val="tx1"/>
                </a:solidFill>
              </a:rPr>
              <a:t>해결이 어려운 사회문제</a:t>
            </a:r>
          </a:p>
          <a:p>
            <a:pPr lvl="0"/>
            <a:r>
              <a:rPr lang="ko-KR" altLang="en-US" sz="1600" dirty="0" smtClean="0">
                <a:solidFill>
                  <a:schemeClr val="tx1"/>
                </a:solidFill>
              </a:rPr>
              <a:t>문제해결을 위해 소요되는 재원의 규모가 방대할 </a:t>
            </a:r>
            <a:r>
              <a:rPr lang="ko-KR" altLang="en-US" sz="1600" dirty="0" smtClean="0">
                <a:solidFill>
                  <a:schemeClr val="tx1"/>
                </a:solidFill>
              </a:rPr>
              <a:t>때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민간투자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유인력</a:t>
            </a:r>
            <a:r>
              <a:rPr lang="ko-KR" altLang="en-US" sz="1600" dirty="0" smtClean="0">
                <a:solidFill>
                  <a:schemeClr val="tx1"/>
                </a:solidFill>
              </a:rPr>
              <a:t> </a:t>
            </a:r>
            <a:r>
              <a:rPr lang="ko-KR" altLang="en-US" sz="1600" dirty="0" smtClean="0">
                <a:solidFill>
                  <a:schemeClr val="tx1"/>
                </a:solidFill>
              </a:rPr>
              <a:t>저조로 인한 정부지원이 필요할 </a:t>
            </a:r>
            <a:r>
              <a:rPr lang="ko-KR" altLang="en-US" sz="1600" dirty="0" smtClean="0">
                <a:solidFill>
                  <a:schemeClr val="tx1"/>
                </a:solidFill>
              </a:rPr>
              <a:t>때</a:t>
            </a:r>
            <a:r>
              <a:rPr lang="en-US" altLang="ko-KR" sz="1600" dirty="0" smtClean="0">
                <a:solidFill>
                  <a:schemeClr val="tx1"/>
                </a:solidFill>
              </a:rPr>
              <a:t>/</a:t>
            </a:r>
            <a:r>
              <a:rPr lang="ko-KR" altLang="en-US" sz="1600" dirty="0" smtClean="0">
                <a:solidFill>
                  <a:schemeClr val="tx1"/>
                </a:solidFill>
              </a:rPr>
              <a:t> 교육문제를 </a:t>
            </a:r>
            <a:r>
              <a:rPr lang="ko-KR" altLang="en-US" sz="1600" dirty="0" smtClean="0">
                <a:solidFill>
                  <a:schemeClr val="tx1"/>
                </a:solidFill>
              </a:rPr>
              <a:t>방치하는 경우 </a:t>
            </a:r>
            <a:r>
              <a:rPr lang="ko-KR" altLang="en-US" sz="1600" dirty="0" smtClean="0">
                <a:solidFill>
                  <a:schemeClr val="tx1"/>
                </a:solidFill>
              </a:rPr>
              <a:t>정치적으로 </a:t>
            </a:r>
            <a:r>
              <a:rPr lang="ko-KR" altLang="en-US" sz="1600" dirty="0" smtClean="0">
                <a:solidFill>
                  <a:schemeClr val="tx1"/>
                </a:solidFill>
              </a:rPr>
              <a:t>중대한 의미를 가질 </a:t>
            </a:r>
            <a:r>
              <a:rPr lang="ko-KR" altLang="en-US" sz="1600" dirty="0" smtClean="0">
                <a:solidFill>
                  <a:schemeClr val="tx1"/>
                </a:solidFill>
              </a:rPr>
              <a:t>때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lvl="0"/>
            <a:endParaRPr lang="en-US" altLang="ko-KR" sz="1600" dirty="0" smtClean="0">
              <a:solidFill>
                <a:schemeClr val="tx1"/>
              </a:solidFill>
            </a:endParaRPr>
          </a:p>
          <a:p>
            <a:pPr lvl="0"/>
            <a:r>
              <a:rPr lang="en-US" altLang="ko-KR" sz="1600" dirty="0" smtClean="0">
                <a:solidFill>
                  <a:schemeClr val="tx1"/>
                </a:solidFill>
              </a:rPr>
              <a:t>3. </a:t>
            </a:r>
            <a:r>
              <a:rPr lang="ko-KR" altLang="en-US" sz="1600" dirty="0" smtClean="0">
                <a:solidFill>
                  <a:schemeClr val="tx1"/>
                </a:solidFill>
              </a:rPr>
              <a:t>미래지향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대의명분 표방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공공의 </a:t>
            </a:r>
            <a:r>
              <a:rPr lang="ko-KR" altLang="en-US" sz="1600" dirty="0" smtClean="0">
                <a:solidFill>
                  <a:schemeClr val="tx1"/>
                </a:solidFill>
              </a:rPr>
              <a:t>이익 </a:t>
            </a:r>
            <a:r>
              <a:rPr lang="ko-KR" altLang="en-US" sz="1600" dirty="0" smtClean="0">
                <a:solidFill>
                  <a:schemeClr val="tx1"/>
                </a:solidFill>
              </a:rPr>
              <a:t>우선시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목표와 </a:t>
            </a:r>
            <a:r>
              <a:rPr lang="ko-KR" altLang="en-US" sz="1600" dirty="0" smtClean="0">
                <a:solidFill>
                  <a:schemeClr val="tx1"/>
                </a:solidFill>
              </a:rPr>
              <a:t>실제의 목표는 다를 </a:t>
            </a:r>
            <a:r>
              <a:rPr lang="ko-KR" altLang="en-US" sz="1600" dirty="0" smtClean="0">
                <a:solidFill>
                  <a:schemeClr val="tx1"/>
                </a:solidFill>
              </a:rPr>
              <a:t>수 있음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최종목표</a:t>
            </a:r>
            <a:r>
              <a:rPr lang="en-US" altLang="ko-KR" sz="1600" dirty="0" smtClean="0">
                <a:solidFill>
                  <a:schemeClr val="tx1"/>
                </a:solidFill>
              </a:rPr>
              <a:t>,</a:t>
            </a:r>
            <a:r>
              <a:rPr lang="ko-KR" altLang="en-US" sz="1600" dirty="0" smtClean="0">
                <a:solidFill>
                  <a:schemeClr val="tx1"/>
                </a:solidFill>
              </a:rPr>
              <a:t>중간목표</a:t>
            </a:r>
            <a:r>
              <a:rPr lang="en-US" altLang="ko-KR" sz="1600" dirty="0" smtClean="0">
                <a:solidFill>
                  <a:schemeClr val="tx1"/>
                </a:solidFill>
              </a:rPr>
              <a:t>,</a:t>
            </a:r>
            <a:r>
              <a:rPr lang="ko-KR" altLang="en-US" sz="1600" dirty="0" smtClean="0">
                <a:solidFill>
                  <a:schemeClr val="tx1"/>
                </a:solidFill>
              </a:rPr>
              <a:t>당면목표</a:t>
            </a:r>
            <a:r>
              <a:rPr lang="en-US" altLang="ko-KR" sz="1600" dirty="0" smtClean="0">
                <a:solidFill>
                  <a:schemeClr val="tx1"/>
                </a:solidFill>
              </a:rPr>
              <a:t>,</a:t>
            </a:r>
            <a:r>
              <a:rPr lang="ko-KR" altLang="en-US" sz="1600" dirty="0" smtClean="0">
                <a:solidFill>
                  <a:schemeClr val="tx1"/>
                </a:solidFill>
              </a:rPr>
              <a:t>상위목표</a:t>
            </a:r>
            <a:r>
              <a:rPr lang="en-US" altLang="ko-KR" sz="1600" dirty="0" smtClean="0">
                <a:solidFill>
                  <a:schemeClr val="tx1"/>
                </a:solidFill>
              </a:rPr>
              <a:t>,</a:t>
            </a:r>
            <a:r>
              <a:rPr lang="ko-KR" altLang="en-US" sz="1600" dirty="0" smtClean="0">
                <a:solidFill>
                  <a:schemeClr val="tx1"/>
                </a:solidFill>
              </a:rPr>
              <a:t>하위 목표 등으로 구분</a:t>
            </a:r>
            <a:r>
              <a:rPr lang="en-US" altLang="ko-KR" sz="1600" dirty="0" smtClean="0">
                <a:solidFill>
                  <a:schemeClr val="tx1"/>
                </a:solidFill>
              </a:rPr>
              <a:t>/</a:t>
            </a:r>
          </a:p>
          <a:p>
            <a:pPr lvl="0"/>
            <a:r>
              <a:rPr lang="ko-KR" altLang="en-US" sz="1600" dirty="0" smtClean="0">
                <a:solidFill>
                  <a:schemeClr val="tx1"/>
                </a:solidFill>
              </a:rPr>
              <a:t>평가의 </a:t>
            </a:r>
            <a:r>
              <a:rPr lang="ko-KR" altLang="en-US" sz="1600" dirty="0" smtClean="0">
                <a:solidFill>
                  <a:schemeClr val="tx1"/>
                </a:solidFill>
              </a:rPr>
              <a:t>중요한 </a:t>
            </a:r>
            <a:r>
              <a:rPr lang="ko-KR" altLang="en-US" sz="1600" dirty="0" smtClean="0">
                <a:solidFill>
                  <a:schemeClr val="tx1"/>
                </a:solidFill>
              </a:rPr>
              <a:t>준거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형성</a:t>
            </a:r>
            <a:r>
              <a:rPr lang="en-US" altLang="ko-KR" sz="1600" dirty="0" smtClean="0">
                <a:solidFill>
                  <a:schemeClr val="tx1"/>
                </a:solidFill>
              </a:rPr>
              <a:t>,</a:t>
            </a:r>
            <a:r>
              <a:rPr lang="ko-KR" altLang="en-US" sz="1600" dirty="0" smtClean="0">
                <a:solidFill>
                  <a:schemeClr val="tx1"/>
                </a:solidFill>
              </a:rPr>
              <a:t>집행과정에서 변동될 수 </a:t>
            </a:r>
            <a:r>
              <a:rPr lang="ko-KR" altLang="en-US" sz="1600" dirty="0" smtClean="0">
                <a:solidFill>
                  <a:schemeClr val="tx1"/>
                </a:solidFill>
              </a:rPr>
              <a:t>있음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lvl="0"/>
            <a:endParaRPr lang="en-US" altLang="ko-KR" sz="1600" dirty="0" smtClean="0">
              <a:solidFill>
                <a:schemeClr val="tx1"/>
              </a:solidFill>
            </a:endParaRPr>
          </a:p>
          <a:p>
            <a:pPr lvl="0"/>
            <a:r>
              <a:rPr lang="en-US" altLang="ko-KR" sz="1600" dirty="0" smtClean="0">
                <a:solidFill>
                  <a:schemeClr val="tx1"/>
                </a:solidFill>
              </a:rPr>
              <a:t>4. </a:t>
            </a:r>
            <a:r>
              <a:rPr lang="ko-KR" altLang="en-US" sz="1600" dirty="0" smtClean="0">
                <a:solidFill>
                  <a:schemeClr val="tx1"/>
                </a:solidFill>
              </a:rPr>
              <a:t>교육문제의 실태와 문제점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미래의 </a:t>
            </a:r>
            <a:r>
              <a:rPr lang="ko-KR" altLang="en-US" sz="1600" dirty="0" smtClean="0">
                <a:solidFill>
                  <a:schemeClr val="tx1"/>
                </a:solidFill>
              </a:rPr>
              <a:t>환경변화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여러 </a:t>
            </a:r>
            <a:r>
              <a:rPr lang="ko-KR" altLang="en-US" sz="1600" dirty="0" smtClean="0">
                <a:solidFill>
                  <a:schemeClr val="tx1"/>
                </a:solidFill>
              </a:rPr>
              <a:t>대안 </a:t>
            </a:r>
            <a:r>
              <a:rPr lang="ko-KR" altLang="en-US" sz="1600" dirty="0" smtClean="0">
                <a:solidFill>
                  <a:schemeClr val="tx1"/>
                </a:solidFill>
              </a:rPr>
              <a:t>검토 대안의 </a:t>
            </a:r>
            <a:r>
              <a:rPr lang="ko-KR" altLang="en-US" sz="1600" dirty="0" smtClean="0">
                <a:solidFill>
                  <a:schemeClr val="tx1"/>
                </a:solidFill>
              </a:rPr>
              <a:t>기술적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정치적 가능성 </a:t>
            </a:r>
            <a:r>
              <a:rPr lang="ko-KR" altLang="en-US" sz="1600" dirty="0" smtClean="0">
                <a:solidFill>
                  <a:schemeClr val="tx1"/>
                </a:solidFill>
              </a:rPr>
              <a:t>검토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대안의 작성 과정 시 </a:t>
            </a:r>
            <a:r>
              <a:rPr lang="ko-KR" altLang="en-US" sz="1600" dirty="0" smtClean="0">
                <a:solidFill>
                  <a:schemeClr val="tx1"/>
                </a:solidFill>
              </a:rPr>
              <a:t>정부관료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자문기구와 연구기관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언론매체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정책결정자영향</a:t>
            </a:r>
            <a:r>
              <a:rPr lang="en-US" altLang="ko-KR" sz="1600" dirty="0" smtClean="0">
                <a:solidFill>
                  <a:schemeClr val="tx1"/>
                </a:solidFill>
              </a:rPr>
              <a:t>/ </a:t>
            </a:r>
            <a:r>
              <a:rPr lang="ko-KR" altLang="en-US" sz="1600" dirty="0" smtClean="0">
                <a:solidFill>
                  <a:schemeClr val="tx1"/>
                </a:solidFill>
              </a:rPr>
              <a:t>대안 </a:t>
            </a:r>
            <a:r>
              <a:rPr lang="ko-KR" altLang="en-US" sz="1600" dirty="0" smtClean="0">
                <a:solidFill>
                  <a:schemeClr val="tx1"/>
                </a:solidFill>
              </a:rPr>
              <a:t>실험적 </a:t>
            </a:r>
            <a:r>
              <a:rPr lang="ko-KR" altLang="en-US" sz="1600" dirty="0" smtClean="0">
                <a:solidFill>
                  <a:schemeClr val="tx1"/>
                </a:solidFill>
              </a:rPr>
              <a:t>시행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lvl="0"/>
            <a:endParaRPr lang="en-US" altLang="ko-KR" sz="1600" dirty="0" smtClean="0">
              <a:solidFill>
                <a:schemeClr val="tx1"/>
              </a:solidFill>
            </a:endParaRP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5. </a:t>
            </a:r>
            <a:r>
              <a:rPr lang="ko-KR" altLang="en-US" sz="1600" dirty="0" smtClean="0">
                <a:solidFill>
                  <a:schemeClr val="tx1"/>
                </a:solidFill>
              </a:rPr>
              <a:t>행정부</a:t>
            </a:r>
            <a:r>
              <a:rPr lang="en-US" altLang="ko-KR" sz="1600" dirty="0" smtClean="0">
                <a:solidFill>
                  <a:schemeClr val="tx1"/>
                </a:solidFill>
              </a:rPr>
              <a:t>,</a:t>
            </a:r>
            <a:r>
              <a:rPr lang="ko-KR" altLang="en-US" sz="1600" dirty="0" smtClean="0">
                <a:solidFill>
                  <a:schemeClr val="tx1"/>
                </a:solidFill>
              </a:rPr>
              <a:t>국회</a:t>
            </a:r>
            <a:r>
              <a:rPr lang="en-US" altLang="ko-KR" sz="1600" dirty="0" smtClean="0">
                <a:solidFill>
                  <a:schemeClr val="tx1"/>
                </a:solidFill>
              </a:rPr>
              <a:t>,</a:t>
            </a:r>
            <a:r>
              <a:rPr lang="ko-KR" altLang="en-US" sz="1600" dirty="0" smtClean="0">
                <a:solidFill>
                  <a:schemeClr val="tx1"/>
                </a:solidFill>
              </a:rPr>
              <a:t>교육과학기술부</a:t>
            </a:r>
            <a:r>
              <a:rPr lang="en-US" altLang="ko-KR" sz="1600" dirty="0" smtClean="0">
                <a:solidFill>
                  <a:schemeClr val="tx1"/>
                </a:solidFill>
              </a:rPr>
              <a:t>,</a:t>
            </a:r>
            <a:r>
              <a:rPr lang="ko-KR" altLang="en-US" sz="1600" dirty="0" smtClean="0">
                <a:solidFill>
                  <a:schemeClr val="tx1"/>
                </a:solidFill>
              </a:rPr>
              <a:t>국무회의</a:t>
            </a:r>
          </a:p>
          <a:p>
            <a:pPr lvl="0"/>
            <a:endParaRPr lang="ko-KR" altLang="en-US" sz="1600" dirty="0" smtClean="0">
              <a:solidFill>
                <a:schemeClr val="tx1"/>
              </a:solidFill>
            </a:endParaRPr>
          </a:p>
          <a:p>
            <a:pPr lvl="0"/>
            <a:endParaRPr lang="ko-KR" altLang="en-US" sz="1600" dirty="0" smtClean="0">
              <a:solidFill>
                <a:schemeClr val="tx1"/>
              </a:solidFill>
            </a:endParaRPr>
          </a:p>
          <a:p>
            <a:pPr lvl="0"/>
            <a:endParaRPr lang="ko-KR" altLang="en-US" dirty="0" smtClean="0">
              <a:solidFill>
                <a:schemeClr val="tx1"/>
              </a:solidFill>
            </a:endParaRPr>
          </a:p>
          <a:p>
            <a:pPr lvl="0"/>
            <a:endParaRPr lang="ko-KR" altLang="en-US" dirty="0" smtClean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5"/>
          <p:cNvSpPr txBox="1">
            <a:spLocks/>
          </p:cNvSpPr>
          <p:nvPr/>
        </p:nvSpPr>
        <p:spPr>
          <a:xfrm>
            <a:off x="642910" y="-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★교육정책의 형성 참여자★</a:t>
            </a:r>
            <a:endParaRPr kumimoji="0" lang="ko-KR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28596" y="1000108"/>
            <a:ext cx="8715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① 공식적 참여자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의회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행정수반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행정부처 및 일반행정기관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사법부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집권여당 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28596" y="1643050"/>
          <a:ext cx="8215373" cy="4919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500198"/>
                <a:gridCol w="1714512"/>
                <a:gridCol w="1643077"/>
                <a:gridCol w="1643074"/>
              </a:tblGrid>
              <a:tr h="1854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참여자</a:t>
                      </a:r>
                      <a:endParaRPr lang="ko-KR" alt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행정 과정에서의 역할</a:t>
                      </a:r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정책형성단계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4404" marR="4404" marT="4404" marB="4404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정책결정단계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4404" marR="4404" marT="4404" marB="4404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정책집행단계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4404" marR="4404" marT="4404" marB="4404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정책평가단계 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4404" marR="4404" marT="4404" marB="4404" anchor="ctr"/>
                </a:tc>
              </a:tr>
              <a:tr h="7354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>
                          <a:solidFill>
                            <a:schemeClr val="tx1"/>
                          </a:solidFill>
                        </a:rPr>
                        <a:t>의회</a:t>
                      </a:r>
                      <a:endParaRPr lang="ko-KR" alt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역할은 상대적으로 약함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중요한 역할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mtClean="0">
                          <a:solidFill>
                            <a:schemeClr val="tx1"/>
                          </a:solidFill>
                        </a:rPr>
                        <a:t>관찰자</a:t>
                      </a:r>
                      <a:r>
                        <a:rPr lang="en-US" altLang="ko-KR" sz="170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700" smtClean="0">
                          <a:solidFill>
                            <a:schemeClr val="tx1"/>
                          </a:solidFill>
                        </a:rPr>
                        <a:t>감시자로 개입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국정감사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>
                          <a:solidFill>
                            <a:schemeClr val="tx1"/>
                          </a:solidFill>
                        </a:rPr>
                        <a:t>행정수반</a:t>
                      </a:r>
                      <a:endParaRPr lang="ko-KR" alt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주도적 역할 강조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최종적 정책 결정</a:t>
                      </a:r>
                      <a:r>
                        <a:rPr lang="en-US" altLang="ko-KR" sz="17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비서실의 영향을 받음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극히 제한적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극히 제한적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>
                          <a:solidFill>
                            <a:schemeClr val="tx1"/>
                          </a:solidFill>
                        </a:rPr>
                        <a:t>행정부처 및 </a:t>
                      </a:r>
                      <a:endParaRPr lang="en-US" altLang="ko-KR" sz="17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700" b="1" dirty="0" smtClean="0">
                          <a:solidFill>
                            <a:schemeClr val="tx1"/>
                          </a:solidFill>
                        </a:rPr>
                        <a:t>일반 행정 기관</a:t>
                      </a:r>
                      <a:endParaRPr lang="ko-KR" alt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고도의 전문성과 주도적 역할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역할이 커져가는 현 상황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중요한 역할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심사분석</a:t>
                      </a:r>
                      <a:r>
                        <a:rPr lang="en-US" altLang="ko-KR" sz="17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기획 관리실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>
                          <a:solidFill>
                            <a:schemeClr val="tx1"/>
                          </a:solidFill>
                        </a:rPr>
                        <a:t>사법부</a:t>
                      </a:r>
                      <a:endParaRPr lang="ko-KR" alt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위헌심사권 보유로 형성과정 개입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역할 없음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역할 없음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특정 법률 평가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>
                          <a:solidFill>
                            <a:schemeClr val="tx1"/>
                          </a:solidFill>
                        </a:rPr>
                        <a:t>집권여당</a:t>
                      </a:r>
                      <a:endParaRPr lang="ko-KR" alt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장정협의 과정을 통해 참여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적극적 참여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당정협의 과정을 통해 참여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당정협의 과정을 통해 참여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5"/>
          <p:cNvSpPr txBox="1">
            <a:spLocks/>
          </p:cNvSpPr>
          <p:nvPr/>
        </p:nvSpPr>
        <p:spPr>
          <a:xfrm>
            <a:off x="642910" y="-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★교육정책의 형성 참여자★</a:t>
            </a:r>
            <a:endParaRPr kumimoji="0" lang="ko-KR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32" y="967071"/>
            <a:ext cx="98584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 smtClean="0"/>
              <a:t> </a:t>
            </a:r>
            <a:r>
              <a:rPr lang="ko-KR" altLang="en-US" sz="2400" b="1" dirty="0" smtClean="0"/>
              <a:t>②</a:t>
            </a:r>
            <a:r>
              <a:rPr lang="ko-KR" altLang="en-US" dirty="0" smtClean="0"/>
              <a:t> 비공식적 참여자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정당</a:t>
            </a:r>
            <a:r>
              <a:rPr lang="en-US" altLang="ko-KR" dirty="0" smtClean="0"/>
              <a:t>,</a:t>
            </a:r>
            <a:r>
              <a:rPr lang="ko-KR" altLang="en-US" dirty="0" smtClean="0"/>
              <a:t>이익집단</a:t>
            </a:r>
            <a:r>
              <a:rPr lang="en-US" altLang="ko-KR" dirty="0" smtClean="0"/>
              <a:t>,</a:t>
            </a:r>
            <a:r>
              <a:rPr lang="ko-KR" altLang="en-US" dirty="0" smtClean="0"/>
              <a:t>일반시민</a:t>
            </a:r>
            <a:r>
              <a:rPr lang="en-US" altLang="ko-KR" dirty="0" smtClean="0"/>
              <a:t>(</a:t>
            </a:r>
            <a:r>
              <a:rPr lang="ko-KR" altLang="en-US" dirty="0" smtClean="0"/>
              <a:t>국민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여론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외부전문가와학자</a:t>
            </a:r>
            <a:r>
              <a:rPr lang="en-US" altLang="ko-KR" dirty="0" smtClean="0"/>
              <a:t>,</a:t>
            </a:r>
            <a:r>
              <a:rPr lang="ko-KR" altLang="en-US" dirty="0" smtClean="0"/>
              <a:t>언론기관 </a:t>
            </a:r>
            <a:endParaRPr lang="ko-KR" altLang="en-US" sz="1600" dirty="0" smtClean="0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28596" y="1643050"/>
          <a:ext cx="8215374" cy="4726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643074"/>
                <a:gridCol w="1571637"/>
                <a:gridCol w="1643077"/>
                <a:gridCol w="1643074"/>
              </a:tblGrid>
              <a:tr h="1854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참여자</a:t>
                      </a:r>
                      <a:endParaRPr lang="ko-KR" alt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행정 과정에서의 역할</a:t>
                      </a:r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정책형성단계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4404" marR="4404" marT="4404" marB="4404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정책결정단계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4404" marR="4404" marT="4404" marB="4404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정책집행단계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4404" marR="4404" marT="4404" marB="4404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정책평가단계 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4404" marR="4404" marT="4404" marB="4404" anchor="ctr"/>
                </a:tc>
              </a:tr>
              <a:tr h="73548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7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정당</a:t>
                      </a:r>
                      <a:endParaRPr lang="ko-KR" altLang="en-US" sz="17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5465" marR="5465" marT="5465" marB="546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정책 대안으로 전환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의회 법률 통과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정부의 고위층에 영향력 행사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책임 추궁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7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이익집단</a:t>
                      </a:r>
                      <a:endParaRPr lang="ko-KR" altLang="en-US" sz="17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5465" marR="5465" marT="5465" marB="546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정책 대안 제시 등 결정적 역할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정보와 자료 제공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정책대상 집단이 됨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소극적 태도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700" b="1" spc="0" dirty="0" smtClean="0">
                          <a:solidFill>
                            <a:srgbClr val="000000"/>
                          </a:solidFill>
                          <a:latin typeface="한양신명조"/>
                        </a:rPr>
                        <a:t>일반시민과 </a:t>
                      </a:r>
                      <a:r>
                        <a:rPr lang="ko-KR" altLang="en-US" sz="17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여론</a:t>
                      </a:r>
                      <a:endParaRPr lang="ko-KR" altLang="en-US" sz="17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5465" marR="5465" marT="5465" marB="546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집단 행동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역할</a:t>
                      </a:r>
                      <a:r>
                        <a:rPr lang="ko-KR" altLang="en-US" sz="1700" baseline="0" dirty="0" smtClean="0">
                          <a:solidFill>
                            <a:schemeClr val="tx1"/>
                          </a:solidFill>
                        </a:rPr>
                        <a:t> 없음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역할 없음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여론의 조성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7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외부전문가와 </a:t>
                      </a:r>
                      <a:endParaRPr lang="en-US" altLang="ko-KR" sz="1700" b="1" spc="0" dirty="0" smtClean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700" b="1" spc="0" dirty="0" smtClean="0">
                          <a:solidFill>
                            <a:srgbClr val="000000"/>
                          </a:solidFill>
                          <a:latin typeface="한양신명조"/>
                        </a:rPr>
                        <a:t>학자</a:t>
                      </a:r>
                      <a:endParaRPr lang="ko-KR" altLang="en-US" sz="17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5465" marR="5465" marT="5465" marB="546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전문적 조언자 또는 분석가 역할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정책 대안 구체적 제시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영향력 없음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직접적 관여</a:t>
                      </a:r>
                      <a:r>
                        <a:rPr lang="en-US" altLang="ko-KR" sz="17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정책 평가 연구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700" b="1" spc="0" dirty="0">
                          <a:solidFill>
                            <a:srgbClr val="000000"/>
                          </a:solidFill>
                          <a:latin typeface="한양신명조"/>
                        </a:rPr>
                        <a:t>언론기관</a:t>
                      </a:r>
                      <a:endParaRPr lang="ko-KR" altLang="en-US" sz="17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5465" marR="5465" marT="5465" marB="546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중립적</a:t>
                      </a:r>
                      <a:r>
                        <a:rPr lang="en-US" altLang="ko-KR" sz="17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객관적 참여자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역학관계 보도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역학관계 보도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합법성</a:t>
                      </a:r>
                      <a:r>
                        <a:rPr lang="en-US" altLang="ko-KR" sz="17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민주성</a:t>
                      </a:r>
                      <a:r>
                        <a:rPr lang="en-US" altLang="ko-KR" sz="17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700" dirty="0" smtClean="0">
                          <a:solidFill>
                            <a:schemeClr val="tx1"/>
                          </a:solidFill>
                        </a:rPr>
                        <a:t>공정성 감시 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5"/>
          <p:cNvSpPr txBox="1">
            <a:spLocks/>
          </p:cNvSpPr>
          <p:nvPr/>
        </p:nvSpPr>
        <p:spPr>
          <a:xfrm>
            <a:off x="642910" y="-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★교육정책의 형성의 제약 요인★</a:t>
            </a:r>
            <a:endParaRPr kumimoji="0" lang="ko-KR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타원 2"/>
          <p:cNvSpPr/>
          <p:nvPr/>
        </p:nvSpPr>
        <p:spPr>
          <a:xfrm>
            <a:off x="642910" y="1357298"/>
            <a:ext cx="1714512" cy="164307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인적 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요인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타원 3"/>
          <p:cNvSpPr/>
          <p:nvPr/>
        </p:nvSpPr>
        <p:spPr>
          <a:xfrm>
            <a:off x="642910" y="3214686"/>
            <a:ext cx="1714512" cy="164307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조직적 요인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타원 4"/>
          <p:cNvSpPr/>
          <p:nvPr/>
        </p:nvSpPr>
        <p:spPr>
          <a:xfrm>
            <a:off x="642910" y="5072074"/>
            <a:ext cx="1714512" cy="164307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환경적 요인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2500298" y="1714488"/>
            <a:ext cx="285752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>
            <a:off x="2500298" y="3643314"/>
            <a:ext cx="285752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오른쪽 화살표 7"/>
          <p:cNvSpPr/>
          <p:nvPr/>
        </p:nvSpPr>
        <p:spPr>
          <a:xfrm>
            <a:off x="2500298" y="5572140"/>
            <a:ext cx="285752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000364" y="1428736"/>
            <a:ext cx="5357850" cy="1428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인성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지식과 기술 및 경험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가치관과 태도 등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개인적 요인이 합리적인 교육정책 수립을 제약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000364" y="3286124"/>
            <a:ext cx="5357850" cy="1428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중앙집권적인 조직 구조와 관료제적 특성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의사소통체제의 미비 등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 조직과 관련 제약 요인이 합리적 정책 결정 제약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000364" y="5214950"/>
            <a:ext cx="5357850" cy="1428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조직을 둘러싸고 있는 </a:t>
            </a:r>
            <a:r>
              <a:rPr lang="ko-KR" altLang="en-US" b="1" dirty="0" smtClean="0">
                <a:solidFill>
                  <a:schemeClr val="tx1"/>
                </a:solidFill>
              </a:rPr>
              <a:t>정치적 풍토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en-US" b="1" dirty="0" smtClean="0">
                <a:solidFill>
                  <a:schemeClr val="tx1"/>
                </a:solidFill>
              </a:rPr>
              <a:t>문화적 정책 결정</a:t>
            </a:r>
            <a:r>
              <a:rPr lang="ko-KR" altLang="en-US" dirty="0" smtClean="0">
                <a:solidFill>
                  <a:schemeClr val="tx1"/>
                </a:solidFill>
              </a:rPr>
              <a:t>에 영향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818</Words>
  <Application>Microsoft Office PowerPoint</Application>
  <PresentationFormat>화면 슬라이드 쇼(4:3)</PresentationFormat>
  <Paragraphs>215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교육정책</vt:lpstr>
      <vt:lpstr>★교육정책의 개념★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교육정책</dc:title>
  <dc:creator>a6036</dc:creator>
  <cp:lastModifiedBy>a6036</cp:lastModifiedBy>
  <cp:revision>34</cp:revision>
  <dcterms:created xsi:type="dcterms:W3CDTF">2013-04-19T15:09:27Z</dcterms:created>
  <dcterms:modified xsi:type="dcterms:W3CDTF">2013-04-20T05:30:16Z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-1648422252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kimjieun06@sk.com</vt:lpwstr>
  </property>
  <property fmtid="{D5CDD505-2E9C-101B-9397-08002B2CF9AE}" pid="6" name="_AuthorEmailDisplayName">
    <vt:lpwstr>김지은(A6036)/북미LNG사업TF팀</vt:lpwstr>
  </property>
</Properties>
</file>