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모서리가 둥근 직사각형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C087-B4A4-4E09-B94D-8F32466F4575}" type="datetimeFigureOut">
              <a:rPr lang="ko-KR" altLang="en-US" smtClean="0"/>
              <a:pPr/>
              <a:t>2014-07-27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529FF66-212E-4677-90F5-66D9C928960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C087-B4A4-4E09-B94D-8F32466F4575}" type="datetimeFigureOut">
              <a:rPr lang="ko-KR" altLang="en-US" smtClean="0"/>
              <a:pPr/>
              <a:t>2014-07-27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FF66-212E-4677-90F5-66D9C928960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C087-B4A4-4E09-B94D-8F32466F4575}" type="datetimeFigureOut">
              <a:rPr lang="ko-KR" altLang="en-US" smtClean="0"/>
              <a:pPr/>
              <a:t>2014-07-27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FF66-212E-4677-90F5-66D9C928960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C087-B4A4-4E09-B94D-8F32466F4575}" type="datetimeFigureOut">
              <a:rPr lang="ko-KR" altLang="en-US" smtClean="0"/>
              <a:pPr/>
              <a:t>2014-07-27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FF66-212E-4677-90F5-66D9C928960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모서리가 둥근 직사각형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C087-B4A4-4E09-B94D-8F32466F4575}" type="datetimeFigureOut">
              <a:rPr lang="ko-KR" altLang="en-US" smtClean="0"/>
              <a:pPr/>
              <a:t>2014-07-27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529FF66-212E-4677-90F5-66D9C928960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C087-B4A4-4E09-B94D-8F32466F4575}" type="datetimeFigureOut">
              <a:rPr lang="ko-KR" altLang="en-US" smtClean="0"/>
              <a:pPr/>
              <a:t>2014-07-27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FF66-212E-4677-90F5-66D9C928960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C087-B4A4-4E09-B94D-8F32466F4575}" type="datetimeFigureOut">
              <a:rPr lang="ko-KR" altLang="en-US" smtClean="0"/>
              <a:pPr/>
              <a:t>2014-07-27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FF66-212E-4677-90F5-66D9C928960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C087-B4A4-4E09-B94D-8F32466F4575}" type="datetimeFigureOut">
              <a:rPr lang="ko-KR" altLang="en-US" smtClean="0"/>
              <a:pPr/>
              <a:t>2014-07-27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FF66-212E-4677-90F5-66D9C928960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C087-B4A4-4E09-B94D-8F32466F4575}" type="datetimeFigureOut">
              <a:rPr lang="ko-KR" altLang="en-US" smtClean="0"/>
              <a:pPr/>
              <a:t>2014-07-27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FF66-212E-4677-90F5-66D9C928960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모서리가 둥근 직사각형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C087-B4A4-4E09-B94D-8F32466F4575}" type="datetimeFigureOut">
              <a:rPr lang="ko-KR" altLang="en-US" smtClean="0"/>
              <a:pPr/>
              <a:t>2014-07-27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9FF66-212E-4677-90F5-66D9C928960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C087-B4A4-4E09-B94D-8F32466F4575}" type="datetimeFigureOut">
              <a:rPr lang="ko-KR" altLang="en-US" smtClean="0"/>
              <a:pPr/>
              <a:t>2014-07-27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529FF66-212E-4677-90F5-66D9C928960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사각형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모서리가 둥근 직사각형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7CAC087-B4A4-4E09-B94D-8F32466F4575}" type="datetimeFigureOut">
              <a:rPr lang="ko-KR" altLang="en-US" smtClean="0"/>
              <a:pPr/>
              <a:t>2014-07-27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529FF66-212E-4677-90F5-66D9C928960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1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1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1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1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err="1" smtClean="0"/>
              <a:t>만든이</a:t>
            </a:r>
            <a:endParaRPr lang="en-US" altLang="ko-KR" dirty="0" smtClean="0"/>
          </a:p>
          <a:p>
            <a:r>
              <a:rPr lang="ko-KR" altLang="en-US" dirty="0" smtClean="0"/>
              <a:t>문윤성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박근희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금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나노입자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 만들기</a:t>
            </a:r>
            <a:endParaRPr lang="ko-KR" alt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나노란</a:t>
            </a:r>
            <a:r>
              <a:rPr lang="en-US" altLang="ko-K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ko-KR" alt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나노과학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(</a:t>
            </a:r>
            <a:r>
              <a:rPr lang="en-US" altLang="ko-KR" sz="1600" dirty="0" err="1" smtClean="0"/>
              <a:t>nanoscience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과 기술</a:t>
            </a:r>
            <a:r>
              <a:rPr lang="en-US" altLang="ko-KR" sz="1600" dirty="0" smtClean="0"/>
              <a:t> (nanotechnology)</a:t>
            </a:r>
            <a:r>
              <a:rPr lang="ko-KR" altLang="en-US" sz="1600" dirty="0" smtClean="0"/>
              <a:t>은 일반적으로 </a:t>
            </a:r>
            <a:r>
              <a:rPr lang="en-US" altLang="ko-KR" sz="1600" dirty="0" smtClean="0"/>
              <a:t>1 nm</a:t>
            </a:r>
            <a:r>
              <a:rPr lang="ko-KR" altLang="en-US" sz="1600" dirty="0" smtClean="0"/>
              <a:t>에서 </a:t>
            </a:r>
            <a:r>
              <a:rPr lang="en-US" altLang="ko-KR" sz="1600" dirty="0" smtClean="0"/>
              <a:t>100 nm </a:t>
            </a:r>
            <a:r>
              <a:rPr lang="ko-KR" altLang="en-US" sz="1600" dirty="0" smtClean="0"/>
              <a:t>사이의 크기를 갖는 물체를 제작하고 특성을 연구하는 학문과 기술을 의미</a:t>
            </a:r>
            <a:r>
              <a:rPr lang="en-US" altLang="ko-KR" sz="1600" dirty="0" smtClean="0"/>
              <a:t>. </a:t>
            </a:r>
            <a:r>
              <a:rPr lang="en-US" altLang="ko-KR" sz="1600" dirty="0" smtClean="0">
                <a:sym typeface="Symbol" pitchFamily="18" charset="2"/>
              </a:rPr>
              <a:t>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나노기술은</a:t>
            </a:r>
            <a:r>
              <a:rPr lang="ko-KR" altLang="en-US" sz="1600" dirty="0" smtClean="0"/>
              <a:t> 개개의 원자를 조작하고 다루는 기술</a:t>
            </a:r>
            <a:r>
              <a:rPr lang="en-US" altLang="ko-KR" sz="1600" dirty="0" smtClean="0"/>
              <a:t>. </a:t>
            </a:r>
          </a:p>
          <a:p>
            <a:pPr algn="just"/>
            <a:endParaRPr lang="en-US" altLang="ko-KR" sz="1600" dirty="0" smtClean="0"/>
          </a:p>
          <a:p>
            <a:pPr algn="just">
              <a:buFont typeface="Wingdings" pitchFamily="2" charset="2"/>
              <a:buChar char="§"/>
            </a:pPr>
            <a:r>
              <a:rPr lang="en-US" altLang="ko-KR" sz="1600" dirty="0" smtClean="0"/>
              <a:t> </a:t>
            </a:r>
            <a:r>
              <a:rPr lang="ko-KR" altLang="en-US" sz="1600" dirty="0" smtClean="0"/>
              <a:t>물질의 크기가 작아짐으로써 구성 원자수가 적어지면 여러 가지 특성이 덩어리 물질과 달라짐</a:t>
            </a:r>
            <a:r>
              <a:rPr lang="en-US" altLang="ko-KR" sz="1600" dirty="0" smtClean="0"/>
              <a:t>.</a:t>
            </a:r>
          </a:p>
          <a:p>
            <a:pPr algn="just"/>
            <a:r>
              <a:rPr lang="en-US" altLang="ko-KR" sz="1600" dirty="0" smtClean="0">
                <a:sym typeface="Symbol" pitchFamily="18" charset="2"/>
              </a:rPr>
              <a:t> </a:t>
            </a:r>
            <a:r>
              <a:rPr lang="ko-KR" altLang="en-US" sz="1600" dirty="0" smtClean="0">
                <a:sym typeface="Symbol" pitchFamily="18" charset="2"/>
              </a:rPr>
              <a:t>물</a:t>
            </a:r>
            <a:r>
              <a:rPr lang="ko-KR" altLang="en-US" sz="1600" dirty="0" smtClean="0"/>
              <a:t>질의 부피에 대한 표면의 비의 증가로 물질 표면에서 불완전하게 결합하고 있는 원자의 수가 상대적으로 늘어나기 때문</a:t>
            </a:r>
            <a:r>
              <a:rPr lang="en-US" altLang="ko-KR" sz="1600" dirty="0" smtClean="0"/>
              <a:t>.</a:t>
            </a:r>
          </a:p>
          <a:p>
            <a:pPr algn="just"/>
            <a:r>
              <a:rPr lang="en-US" altLang="ko-KR" sz="1600" dirty="0" smtClean="0">
                <a:sym typeface="Symbol" pitchFamily="18" charset="2"/>
              </a:rPr>
              <a:t> </a:t>
            </a:r>
            <a:r>
              <a:rPr lang="ko-KR" altLang="en-US" sz="1600" dirty="0" smtClean="0"/>
              <a:t>물질의 크기가 작아 물질 내에서 움직이는 전하의 운동이 </a:t>
            </a:r>
            <a:r>
              <a:rPr lang="ko-KR" altLang="en-US" sz="1600" dirty="0" err="1" smtClean="0"/>
              <a:t>제한받기</a:t>
            </a:r>
            <a:r>
              <a:rPr lang="ko-KR" altLang="en-US" sz="1600" dirty="0" smtClean="0"/>
              <a:t> 때문</a:t>
            </a:r>
            <a:r>
              <a:rPr lang="en-US" altLang="ko-KR" sz="1600" dirty="0" smtClean="0"/>
              <a:t>. </a:t>
            </a:r>
          </a:p>
          <a:p>
            <a:pPr algn="just"/>
            <a:endParaRPr lang="en-US" altLang="ko-KR" sz="1600" dirty="0" smtClean="0"/>
          </a:p>
          <a:p>
            <a:pPr algn="just">
              <a:buFont typeface="Wingdings" pitchFamily="2" charset="2"/>
              <a:buChar char="§"/>
            </a:pPr>
            <a:r>
              <a:rPr lang="ko-KR" altLang="en-US" sz="1600" dirty="0" smtClean="0"/>
              <a:t> 원자 단위에서 물질의 특성을 제어할 수 있다면 지금까지 만들 수 없었던 여러 가지 제품을 만들어 낼 수 있음</a:t>
            </a:r>
            <a:r>
              <a:rPr lang="en-US" altLang="ko-KR" sz="1600" dirty="0" smtClean="0"/>
              <a:t>. </a:t>
            </a:r>
          </a:p>
          <a:p>
            <a:pPr algn="just"/>
            <a:r>
              <a:rPr lang="en-US" altLang="ko-KR" sz="1600" dirty="0" smtClean="0">
                <a:sym typeface="Symbol" pitchFamily="18" charset="2"/>
              </a:rPr>
              <a:t> </a:t>
            </a:r>
            <a:r>
              <a:rPr lang="ko-KR" altLang="en-US" sz="1600" dirty="0" smtClean="0"/>
              <a:t>작은 면적 혹은 작은 부피 안에 많은 수의 소자를 만들 수 있어 소자의 초고집적화가 가능</a:t>
            </a:r>
            <a:r>
              <a:rPr lang="en-US" altLang="ko-KR" sz="1600" dirty="0" smtClean="0"/>
              <a:t>. </a:t>
            </a:r>
          </a:p>
          <a:p>
            <a:pPr algn="just"/>
            <a:r>
              <a:rPr lang="en-US" altLang="ko-KR" sz="1600" dirty="0" smtClean="0">
                <a:sym typeface="Symbol" pitchFamily="18" charset="2"/>
              </a:rPr>
              <a:t> </a:t>
            </a:r>
            <a:r>
              <a:rPr lang="ko-KR" altLang="en-US" sz="1600" dirty="0" smtClean="0"/>
              <a:t>원자를 원하는 곳에 위치시킬 수 있으므로 </a:t>
            </a:r>
            <a:r>
              <a:rPr lang="ko-KR" altLang="en-US" sz="1600" dirty="0" err="1" smtClean="0"/>
              <a:t>초미세</a:t>
            </a:r>
            <a:r>
              <a:rPr lang="ko-KR" altLang="en-US" sz="1600" dirty="0" smtClean="0"/>
              <a:t> 구조 제작이 가능</a:t>
            </a:r>
            <a:r>
              <a:rPr lang="en-US" altLang="ko-KR" sz="1600" dirty="0" smtClean="0"/>
              <a:t>.</a:t>
            </a:r>
          </a:p>
          <a:p>
            <a:pPr algn="just"/>
            <a:r>
              <a:rPr lang="en-US" altLang="ko-KR" sz="1600" dirty="0" smtClean="0">
                <a:sym typeface="Symbol" pitchFamily="18" charset="2"/>
              </a:rPr>
              <a:t> </a:t>
            </a:r>
            <a:r>
              <a:rPr lang="ko-KR" altLang="en-US" sz="1600" dirty="0" smtClean="0"/>
              <a:t>현재 </a:t>
            </a:r>
            <a:r>
              <a:rPr lang="ko-KR" altLang="en-US" sz="1600" dirty="0" err="1" smtClean="0"/>
              <a:t>나노기술은</a:t>
            </a:r>
            <a:r>
              <a:rPr lang="ko-KR" altLang="en-US" sz="1600" dirty="0" smtClean="0"/>
              <a:t> 의약품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전자제품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반도체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에너지 발생장치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자동차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컴퓨터 등 다양한 분야에서 응용되고 있음</a:t>
            </a:r>
            <a:r>
              <a:rPr lang="en-US" altLang="ko-KR" sz="1600" dirty="0" smtClean="0"/>
              <a:t>. </a:t>
            </a:r>
            <a:endParaRPr lang="ko-KR" altLang="en-US" sz="1600" dirty="0" smtClean="0"/>
          </a:p>
          <a:p>
            <a:endParaRPr lang="ko-KR" alt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실험원리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smtClean="0"/>
              <a:t>이 실험은 금 이온을 환원시켜서 금 </a:t>
            </a:r>
            <a:r>
              <a:rPr lang="ko-KR" altLang="en-US" sz="2000" dirty="0" err="1" smtClean="0"/>
              <a:t>나노</a:t>
            </a:r>
            <a:r>
              <a:rPr lang="ko-KR" altLang="en-US" sz="2000" dirty="0" smtClean="0"/>
              <a:t> 입자를 제조하는 실험으로 </a:t>
            </a:r>
            <a:r>
              <a:rPr lang="ko-KR" altLang="en-US" sz="2000" dirty="0" err="1" smtClean="0"/>
              <a:t>나노</a:t>
            </a:r>
            <a:r>
              <a:rPr lang="ko-KR" altLang="en-US" sz="2000" dirty="0" smtClean="0"/>
              <a:t> 구조체를 만드는 두 가지 주된 방법 중 하나인 상향방법이다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그런데 이렇게 환원시킨 입자는  매우 높은 비표면적 을 가지고 있어 자기들끼리 집합체를 생성하기 </a:t>
            </a:r>
            <a:r>
              <a:rPr lang="ko-KR" altLang="en-US" sz="2000" dirty="0" err="1" smtClean="0"/>
              <a:t>떄문에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나노</a:t>
            </a:r>
            <a:r>
              <a:rPr lang="ko-KR" altLang="en-US" sz="2000" dirty="0" smtClean="0"/>
              <a:t> 입자 상태로 유지하기가 힘들다</a:t>
            </a:r>
            <a:r>
              <a:rPr lang="en-US" altLang="ko-KR" sz="2000" dirty="0" smtClean="0"/>
              <a:t>.</a:t>
            </a:r>
            <a:r>
              <a:rPr lang="ko-KR" altLang="en-US" sz="2000" dirty="0" smtClean="0"/>
              <a:t>그래서 일종의 계면활성제를 넣어 계면활성제로 둘러싸인 </a:t>
            </a:r>
            <a:r>
              <a:rPr lang="ko-KR" altLang="en-US" sz="2000" dirty="0" err="1" smtClean="0"/>
              <a:t>마이셀을</a:t>
            </a:r>
            <a:r>
              <a:rPr lang="ko-KR" altLang="en-US" sz="2000" dirty="0" smtClean="0"/>
              <a:t> 형성하게 한다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그리고 이 </a:t>
            </a:r>
            <a:r>
              <a:rPr lang="ko-KR" altLang="en-US" sz="2000" dirty="0" err="1" smtClean="0"/>
              <a:t>형성물을</a:t>
            </a:r>
            <a:r>
              <a:rPr lang="ko-KR" altLang="en-US" sz="2000" dirty="0" smtClean="0"/>
              <a:t> 만드는 것이 이 실험의 목적이다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금 </a:t>
            </a:r>
            <a:r>
              <a:rPr lang="ko-KR" altLang="en-US" sz="2000" dirty="0" err="1" smtClean="0"/>
              <a:t>나노</a:t>
            </a:r>
            <a:r>
              <a:rPr lang="ko-KR" altLang="en-US" sz="2000" dirty="0" smtClean="0"/>
              <a:t> 입자를 제조하는 실험이다</a:t>
            </a:r>
            <a:r>
              <a:rPr lang="en-US" altLang="ko-KR" sz="2000" dirty="0" smtClean="0"/>
              <a:t>. </a:t>
            </a:r>
            <a:r>
              <a:rPr lang="ko-KR" altLang="en-US" sz="2000" dirty="0" err="1" smtClean="0"/>
              <a:t>사염화</a:t>
            </a:r>
            <a:r>
              <a:rPr lang="ko-KR" altLang="en-US" sz="2000" dirty="0" smtClean="0"/>
              <a:t> 금산을 끓이는 이유는 온도를 높여서 반응속도를 높이기 위함이다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시트르산 나트륨은 금 이온의 환원제이다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그리고 시트르산 나트륨의 시트르산은 </a:t>
            </a:r>
            <a:r>
              <a:rPr lang="ko-KR" altLang="en-US" sz="2000" dirty="0" err="1" smtClean="0"/>
              <a:t>카르복시기를</a:t>
            </a:r>
            <a:r>
              <a:rPr lang="ko-KR" altLang="en-US" sz="2000" dirty="0" smtClean="0"/>
              <a:t> 포함한 </a:t>
            </a:r>
            <a:r>
              <a:rPr lang="ko-KR" altLang="en-US" sz="2000" dirty="0" err="1" smtClean="0"/>
              <a:t>카르복실산으로서</a:t>
            </a:r>
            <a:r>
              <a:rPr lang="ko-KR" altLang="en-US" sz="2000" dirty="0" smtClean="0"/>
              <a:t> 계면활성제의 역할을 한다</a:t>
            </a:r>
            <a:r>
              <a:rPr lang="en-US" altLang="ko-KR" sz="2000" dirty="0" smtClean="0"/>
              <a:t>. </a:t>
            </a:r>
            <a:r>
              <a:rPr lang="ko-KR" altLang="en-US" sz="2000" dirty="0" err="1" smtClean="0"/>
              <a:t>염화나트륨의</a:t>
            </a:r>
            <a:r>
              <a:rPr lang="ko-KR" altLang="en-US" sz="2000" dirty="0" smtClean="0"/>
              <a:t> 나트륨과 시트르산이 결합하면서 계면활성제의 역할을 하던 시트르산 나트륨이 떨어져 나가며 침전물이 생긴다</a:t>
            </a:r>
            <a:r>
              <a:rPr lang="en-US" altLang="ko-KR" sz="2000" dirty="0" smtClean="0"/>
              <a:t>.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실험 준비물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+mn-ea"/>
              </a:rPr>
              <a:t>0.001 M </a:t>
            </a:r>
            <a:r>
              <a:rPr lang="ko-KR" altLang="en-US" sz="2800" dirty="0" err="1" smtClean="0">
                <a:latin typeface="+mn-ea"/>
              </a:rPr>
              <a:t>사염화금산</a:t>
            </a:r>
            <a:r>
              <a:rPr lang="en-US" altLang="ko-KR" sz="2800" dirty="0" smtClean="0">
                <a:latin typeface="+mn-ea"/>
              </a:rPr>
              <a:t>(HAuCl</a:t>
            </a:r>
            <a:r>
              <a:rPr lang="en-US" altLang="ko-KR" sz="2800" baseline="-25000" dirty="0" smtClean="0">
                <a:latin typeface="+mn-ea"/>
              </a:rPr>
              <a:t>4</a:t>
            </a:r>
            <a:r>
              <a:rPr lang="en-US" altLang="ko-KR" sz="2800" dirty="0" smtClean="0">
                <a:latin typeface="+mn-ea"/>
              </a:rPr>
              <a:t>) </a:t>
            </a:r>
            <a:r>
              <a:rPr lang="ko-KR" altLang="en-US" sz="2800" dirty="0" smtClean="0">
                <a:latin typeface="+mn-ea"/>
              </a:rPr>
              <a:t>수용액</a:t>
            </a:r>
            <a:endParaRPr lang="en-US" altLang="ko-KR" sz="2800" dirty="0" smtClean="0">
              <a:latin typeface="+mn-ea"/>
            </a:endParaRPr>
          </a:p>
          <a:p>
            <a:r>
              <a:rPr lang="en-US" altLang="ko-KR" sz="2800" dirty="0" smtClean="0">
                <a:latin typeface="+mn-ea"/>
              </a:rPr>
              <a:t>1% </a:t>
            </a:r>
            <a:r>
              <a:rPr lang="ko-KR" altLang="en-US" sz="2800" dirty="0" smtClean="0">
                <a:latin typeface="+mn-ea"/>
              </a:rPr>
              <a:t>시트르산 </a:t>
            </a:r>
            <a:r>
              <a:rPr lang="ko-KR" altLang="en-US" sz="2800" dirty="0" err="1" smtClean="0">
                <a:latin typeface="+mn-ea"/>
              </a:rPr>
              <a:t>소듐</a:t>
            </a:r>
            <a:r>
              <a:rPr lang="en-US" altLang="ko-KR" sz="2800" dirty="0" smtClean="0">
                <a:latin typeface="+mn-ea"/>
              </a:rPr>
              <a:t>(Na</a:t>
            </a:r>
            <a:r>
              <a:rPr lang="en-US" altLang="ko-KR" sz="2800" baseline="-25000" dirty="0" smtClean="0">
                <a:latin typeface="+mn-ea"/>
              </a:rPr>
              <a:t>3</a:t>
            </a:r>
            <a:r>
              <a:rPr lang="en-US" altLang="ko-KR" sz="2800" dirty="0" smtClean="0">
                <a:latin typeface="+mn-ea"/>
              </a:rPr>
              <a:t>C</a:t>
            </a:r>
            <a:r>
              <a:rPr lang="en-US" altLang="ko-KR" sz="2800" baseline="-25000" dirty="0" smtClean="0">
                <a:latin typeface="+mn-ea"/>
              </a:rPr>
              <a:t>6</a:t>
            </a:r>
            <a:r>
              <a:rPr lang="en-US" altLang="ko-KR" sz="2800" dirty="0" smtClean="0">
                <a:latin typeface="+mn-ea"/>
              </a:rPr>
              <a:t>H</a:t>
            </a:r>
            <a:r>
              <a:rPr lang="en-US" altLang="ko-KR" sz="2800" baseline="-25000" dirty="0" smtClean="0">
                <a:latin typeface="+mn-ea"/>
              </a:rPr>
              <a:t>5</a:t>
            </a:r>
            <a:r>
              <a:rPr lang="en-US" altLang="ko-KR" sz="2800" dirty="0" smtClean="0">
                <a:latin typeface="+mn-ea"/>
              </a:rPr>
              <a:t>O</a:t>
            </a:r>
            <a:r>
              <a:rPr lang="en-US" altLang="ko-KR" sz="2800" baseline="-25000" dirty="0" smtClean="0">
                <a:latin typeface="+mn-ea"/>
              </a:rPr>
              <a:t>7</a:t>
            </a:r>
            <a:r>
              <a:rPr lang="en-US" altLang="ko-KR" sz="2800" dirty="0" smtClean="0">
                <a:latin typeface="+mn-ea"/>
              </a:rPr>
              <a:t>) </a:t>
            </a:r>
            <a:r>
              <a:rPr lang="ko-KR" altLang="en-US" sz="2800" dirty="0" smtClean="0">
                <a:latin typeface="+mn-ea"/>
              </a:rPr>
              <a:t>수용액</a:t>
            </a:r>
            <a:endParaRPr lang="en-US" altLang="ko-KR" sz="2800" dirty="0" smtClean="0">
              <a:latin typeface="+mn-ea"/>
            </a:endParaRPr>
          </a:p>
          <a:p>
            <a:r>
              <a:rPr lang="en-US" altLang="ko-KR" sz="2800" dirty="0" smtClean="0">
                <a:latin typeface="+mn-ea"/>
              </a:rPr>
              <a:t>1 M </a:t>
            </a:r>
            <a:r>
              <a:rPr lang="ko-KR" altLang="en-US" sz="2800" dirty="0" err="1" smtClean="0">
                <a:latin typeface="+mn-ea"/>
              </a:rPr>
              <a:t>염화소듐</a:t>
            </a:r>
            <a:r>
              <a:rPr lang="en-US" altLang="ko-KR" sz="2800" dirty="0" smtClean="0">
                <a:latin typeface="+mn-ea"/>
              </a:rPr>
              <a:t>(</a:t>
            </a:r>
            <a:r>
              <a:rPr lang="en-US" altLang="ko-KR" sz="2800" dirty="0" err="1" smtClean="0">
                <a:latin typeface="+mn-ea"/>
              </a:rPr>
              <a:t>NaCl</a:t>
            </a:r>
            <a:r>
              <a:rPr lang="en-US" altLang="ko-KR" sz="2800" dirty="0" smtClean="0">
                <a:latin typeface="+mn-ea"/>
              </a:rPr>
              <a:t>) </a:t>
            </a:r>
            <a:r>
              <a:rPr lang="ko-KR" altLang="en-US" sz="2800" dirty="0" smtClean="0">
                <a:latin typeface="+mn-ea"/>
              </a:rPr>
              <a:t>수용액</a:t>
            </a:r>
            <a:endParaRPr lang="en-US" altLang="ko-KR" sz="2800" dirty="0" smtClean="0">
              <a:latin typeface="+mn-ea"/>
            </a:endParaRPr>
          </a:p>
          <a:p>
            <a:r>
              <a:rPr lang="en-US" altLang="ko-KR" sz="2800" dirty="0" smtClean="0">
                <a:latin typeface="+mn-ea"/>
              </a:rPr>
              <a:t>50mL </a:t>
            </a:r>
            <a:r>
              <a:rPr lang="ko-KR" altLang="en-US" sz="2800" dirty="0" smtClean="0">
                <a:latin typeface="+mn-ea"/>
              </a:rPr>
              <a:t>비커 또는 플라스크</a:t>
            </a:r>
            <a:endParaRPr lang="en-US" altLang="ko-KR" sz="2800" dirty="0" smtClean="0">
              <a:latin typeface="+mn-ea"/>
            </a:endParaRPr>
          </a:p>
          <a:p>
            <a:r>
              <a:rPr lang="ko-KR" altLang="en-US" sz="2800" dirty="0" smtClean="0">
                <a:latin typeface="+mn-ea"/>
              </a:rPr>
              <a:t>자석 </a:t>
            </a:r>
            <a:r>
              <a:rPr lang="ko-KR" altLang="en-US" sz="2800" dirty="0" err="1" smtClean="0">
                <a:latin typeface="+mn-ea"/>
              </a:rPr>
              <a:t>교반</a:t>
            </a:r>
            <a:r>
              <a:rPr lang="ko-KR" altLang="en-US" sz="2800" dirty="0" smtClean="0">
                <a:latin typeface="+mn-ea"/>
              </a:rPr>
              <a:t> 막대</a:t>
            </a:r>
            <a:r>
              <a:rPr lang="en-US" altLang="ko-KR" sz="2800" dirty="0" smtClean="0">
                <a:latin typeface="+mn-ea"/>
              </a:rPr>
              <a:t>(stirring bar)</a:t>
            </a:r>
          </a:p>
          <a:p>
            <a:r>
              <a:rPr lang="ko-KR" altLang="en-US" sz="2800" dirty="0" smtClean="0">
                <a:latin typeface="+mn-ea"/>
              </a:rPr>
              <a:t>가열 </a:t>
            </a:r>
            <a:r>
              <a:rPr lang="ko-KR" altLang="en-US" sz="2800" dirty="0" err="1" smtClean="0">
                <a:latin typeface="+mn-ea"/>
              </a:rPr>
              <a:t>교반기</a:t>
            </a:r>
            <a:endParaRPr lang="en-US" altLang="ko-KR" sz="2800" dirty="0" smtClean="0">
              <a:latin typeface="+mn-ea"/>
            </a:endParaRPr>
          </a:p>
          <a:p>
            <a:r>
              <a:rPr lang="ko-KR" altLang="en-US" sz="2800" dirty="0" smtClean="0">
                <a:latin typeface="+mn-ea"/>
              </a:rPr>
              <a:t>레이저 포인터</a:t>
            </a:r>
            <a:endParaRPr lang="en-US" altLang="ko-KR" sz="2800" dirty="0" smtClean="0">
              <a:latin typeface="+mn-ea"/>
            </a:endParaRPr>
          </a:p>
          <a:p>
            <a:r>
              <a:rPr lang="ko-KR" altLang="en-US" sz="2800" dirty="0" smtClean="0">
                <a:latin typeface="+mn-ea"/>
              </a:rPr>
              <a:t>시험관</a:t>
            </a:r>
            <a:r>
              <a:rPr lang="en-US" altLang="ko-KR" sz="2800" dirty="0" smtClean="0">
                <a:latin typeface="+mn-ea"/>
              </a:rPr>
              <a:t> </a:t>
            </a:r>
          </a:p>
          <a:p>
            <a:r>
              <a:rPr lang="ko-KR" altLang="en-US" sz="2800" dirty="0" err="1" smtClean="0">
                <a:latin typeface="+mn-ea"/>
              </a:rPr>
              <a:t>스포이드</a:t>
            </a:r>
            <a:endParaRPr lang="ko-KR" altLang="en-US" sz="2800" dirty="0">
              <a:latin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실험과정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altLang="ko-KR" sz="2800" dirty="0" smtClean="0">
                <a:latin typeface="+mn-ea"/>
              </a:rPr>
              <a:t>20 </a:t>
            </a:r>
            <a:r>
              <a:rPr lang="en-US" altLang="ko-KR" sz="2800" dirty="0" err="1" smtClean="0">
                <a:latin typeface="+mn-ea"/>
              </a:rPr>
              <a:t>mL</a:t>
            </a:r>
            <a:r>
              <a:rPr lang="ko-KR" altLang="en-US" sz="2800" dirty="0" smtClean="0">
                <a:latin typeface="+mn-ea"/>
              </a:rPr>
              <a:t>의 </a:t>
            </a:r>
            <a:r>
              <a:rPr lang="en-US" altLang="ko-KR" sz="2800" dirty="0" smtClean="0">
                <a:latin typeface="+mn-ea"/>
              </a:rPr>
              <a:t>0.001 M HAuCl</a:t>
            </a:r>
            <a:r>
              <a:rPr lang="en-US" altLang="ko-KR" sz="2800" baseline="-25000" dirty="0" smtClean="0">
                <a:latin typeface="+mn-ea"/>
              </a:rPr>
              <a:t>4</a:t>
            </a:r>
            <a:r>
              <a:rPr lang="ko-KR" altLang="en-US" sz="2800" dirty="0" smtClean="0">
                <a:latin typeface="+mn-ea"/>
              </a:rPr>
              <a:t> 수용액을 자석 </a:t>
            </a:r>
            <a:r>
              <a:rPr lang="ko-KR" altLang="en-US" sz="2800" dirty="0" err="1" smtClean="0">
                <a:latin typeface="+mn-ea"/>
              </a:rPr>
              <a:t>교반</a:t>
            </a:r>
            <a:r>
              <a:rPr lang="ko-KR" altLang="en-US" sz="2800" dirty="0" smtClean="0">
                <a:latin typeface="+mn-ea"/>
              </a:rPr>
              <a:t> 막대가 들어있는 플라스크에 따르고 </a:t>
            </a:r>
            <a:r>
              <a:rPr lang="ko-KR" altLang="en-US" sz="2800" dirty="0" err="1" smtClean="0">
                <a:latin typeface="+mn-ea"/>
              </a:rPr>
              <a:t>교반하면서</a:t>
            </a:r>
            <a:r>
              <a:rPr lang="ko-KR" altLang="en-US" sz="2800" dirty="0" smtClean="0">
                <a:latin typeface="+mn-ea"/>
              </a:rPr>
              <a:t> 끓을 때까지 가열한다</a:t>
            </a:r>
            <a:r>
              <a:rPr lang="en-US" altLang="ko-KR" sz="2800" dirty="0" smtClean="0">
                <a:latin typeface="+mn-ea"/>
              </a:rPr>
              <a:t>. </a:t>
            </a:r>
          </a:p>
          <a:p>
            <a:pPr algn="just"/>
            <a:endParaRPr lang="en-US" altLang="ko-KR" sz="2800" dirty="0" smtClean="0"/>
          </a:p>
          <a:p>
            <a:endParaRPr lang="ko-KR" altLang="en-US" dirty="0"/>
          </a:p>
        </p:txBody>
      </p:sp>
      <p:pic>
        <p:nvPicPr>
          <p:cNvPr id="4" name="그림 4" descr="gold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852936"/>
            <a:ext cx="4392488" cy="3295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실험과정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sz="2800" dirty="0" smtClean="0">
                <a:latin typeface="+mn-ea"/>
              </a:rPr>
              <a:t>끓는 용액에 </a:t>
            </a:r>
            <a:r>
              <a:rPr lang="en-US" altLang="ko-KR" sz="2800" dirty="0" smtClean="0">
                <a:latin typeface="+mn-ea"/>
              </a:rPr>
              <a:t>2mL</a:t>
            </a:r>
            <a:r>
              <a:rPr lang="ko-KR" altLang="en-US" sz="2800" dirty="0" smtClean="0">
                <a:latin typeface="+mn-ea"/>
              </a:rPr>
              <a:t>의 </a:t>
            </a:r>
            <a:r>
              <a:rPr lang="en-US" altLang="ko-KR" sz="2800" dirty="0" smtClean="0">
                <a:latin typeface="+mn-ea"/>
              </a:rPr>
              <a:t>1% Na</a:t>
            </a:r>
            <a:r>
              <a:rPr lang="en-US" altLang="ko-KR" sz="2800" baseline="-25000" dirty="0" smtClean="0">
                <a:latin typeface="+mn-ea"/>
              </a:rPr>
              <a:t>3</a:t>
            </a:r>
            <a:r>
              <a:rPr lang="en-US" altLang="ko-KR" sz="2800" dirty="0" smtClean="0">
                <a:latin typeface="+mn-ea"/>
              </a:rPr>
              <a:t>C</a:t>
            </a:r>
            <a:r>
              <a:rPr lang="en-US" altLang="ko-KR" sz="2800" baseline="-25000" dirty="0" smtClean="0">
                <a:latin typeface="+mn-ea"/>
              </a:rPr>
              <a:t>6</a:t>
            </a:r>
            <a:r>
              <a:rPr lang="en-US" altLang="ko-KR" sz="2800" dirty="0" smtClean="0">
                <a:latin typeface="+mn-ea"/>
              </a:rPr>
              <a:t>H</a:t>
            </a:r>
            <a:r>
              <a:rPr lang="en-US" altLang="ko-KR" sz="2800" baseline="-25000" dirty="0" smtClean="0">
                <a:latin typeface="+mn-ea"/>
              </a:rPr>
              <a:t>5</a:t>
            </a:r>
            <a:r>
              <a:rPr lang="en-US" altLang="ko-KR" sz="2800" dirty="0" smtClean="0">
                <a:latin typeface="+mn-ea"/>
              </a:rPr>
              <a:t>O</a:t>
            </a:r>
            <a:r>
              <a:rPr lang="en-US" altLang="ko-KR" sz="2800" baseline="-25000" dirty="0" smtClean="0">
                <a:latin typeface="+mn-ea"/>
              </a:rPr>
              <a:t>7</a:t>
            </a:r>
            <a:r>
              <a:rPr lang="ko-KR" altLang="en-US" sz="2800" dirty="0" smtClean="0">
                <a:latin typeface="+mn-ea"/>
              </a:rPr>
              <a:t> 수용액을 가하고 용액의 색깔이 변하거나 또는 </a:t>
            </a:r>
            <a:r>
              <a:rPr lang="en-US" altLang="ko-KR" sz="2800" dirty="0" smtClean="0">
                <a:latin typeface="+mn-ea"/>
              </a:rPr>
              <a:t>10</a:t>
            </a:r>
            <a:r>
              <a:rPr lang="ko-KR" altLang="en-US" sz="2800" dirty="0" smtClean="0">
                <a:latin typeface="+mn-ea"/>
              </a:rPr>
              <a:t>분 정도 지나면 </a:t>
            </a:r>
            <a:r>
              <a:rPr lang="ko-KR" altLang="en-US" sz="2800" dirty="0" err="1" smtClean="0">
                <a:latin typeface="+mn-ea"/>
              </a:rPr>
              <a:t>교반을</a:t>
            </a:r>
            <a:r>
              <a:rPr lang="ko-KR" altLang="en-US" sz="2800" dirty="0" smtClean="0">
                <a:latin typeface="+mn-ea"/>
              </a:rPr>
              <a:t> 멈추고 식힌다</a:t>
            </a:r>
            <a:r>
              <a:rPr lang="en-US" altLang="ko-KR" sz="2800" dirty="0" smtClean="0">
                <a:latin typeface="+mn-ea"/>
              </a:rPr>
              <a:t>.</a:t>
            </a:r>
            <a:endParaRPr lang="ko-KR" altLang="en-US" dirty="0">
              <a:latin typeface="+mn-ea"/>
            </a:endParaRPr>
          </a:p>
        </p:txBody>
      </p:sp>
      <p:pic>
        <p:nvPicPr>
          <p:cNvPr id="4" name="그림 5" descr="gold0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924944"/>
            <a:ext cx="4464496" cy="334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실험과정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sz="2800" dirty="0" smtClean="0"/>
              <a:t>레이저 포인터를 용액에 비추어 어떤 현상이 일어나는지 관찰해 본다</a:t>
            </a:r>
            <a:r>
              <a:rPr lang="en-US" altLang="ko-KR" sz="2800" dirty="0" smtClean="0"/>
              <a:t>. 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 두 개의 시험관을 준비하여 위 용액을 각각 넣고 하나의 시험관에는 </a:t>
            </a:r>
            <a:r>
              <a:rPr lang="en-US" altLang="ko-KR" sz="2800" dirty="0" smtClean="0"/>
              <a:t>1 M </a:t>
            </a:r>
            <a:r>
              <a:rPr lang="en-US" altLang="ko-KR" sz="2800" dirty="0" err="1" smtClean="0"/>
              <a:t>NaCl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용액 </a:t>
            </a:r>
            <a:r>
              <a:rPr lang="en-US" altLang="ko-KR" sz="2800" dirty="0" smtClean="0"/>
              <a:t>5-10 </a:t>
            </a:r>
            <a:r>
              <a:rPr lang="ko-KR" altLang="en-US" sz="2800" dirty="0" smtClean="0"/>
              <a:t>방울을 천천히 떨어뜨린다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시험관 속의 용액에 어떤 변화가 일어나는가</a:t>
            </a:r>
            <a:r>
              <a:rPr lang="en-US" altLang="ko-KR" sz="2800" dirty="0" smtClean="0"/>
              <a:t>? </a:t>
            </a:r>
            <a:endParaRPr lang="ko-KR" altLang="en-US" dirty="0"/>
          </a:p>
        </p:txBody>
      </p:sp>
      <p:pic>
        <p:nvPicPr>
          <p:cNvPr id="4" name="그림 7" descr="gold0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293096"/>
            <a:ext cx="268752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실험결과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레이저 포인트를 투과 했을 때 레이저가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지나가는 길을 볼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현상을 볼 수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있는 이유는 나노 입자가 생겨서이다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ko-KR" altLang="en-US" dirty="0" err="1" smtClean="0"/>
              <a:t>나노</a:t>
            </a:r>
            <a:r>
              <a:rPr lang="ko-KR" altLang="en-US" dirty="0" smtClean="0"/>
              <a:t> 입자가 생기면 틴들 현상이 일어나서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빛을 비추게 되면 입지기 보여지기 때문이다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마지막에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NaCl</a:t>
            </a:r>
            <a:r>
              <a:rPr lang="ko-KR" altLang="en-US" dirty="0" smtClean="0"/>
              <a:t>을 한 실린더에 넣었을 떄 색이 어둡게 바뀌면서 </a:t>
            </a:r>
            <a:r>
              <a:rPr lang="ko-KR" altLang="en-US" dirty="0" err="1" smtClean="0"/>
              <a:t>나노</a:t>
            </a:r>
            <a:r>
              <a:rPr lang="ko-KR" altLang="en-US" dirty="0" smtClean="0"/>
              <a:t> 입자가 침전된다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이후에 레이저포인트를 투과 시키면 레이져의 길이 보이지 않는다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pic>
        <p:nvPicPr>
          <p:cNvPr id="6" name="그림 6" descr="gold0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484784"/>
            <a:ext cx="182403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균형">
  <a:themeElements>
    <a:clrScheme name="균형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균형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균형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65</TotalTime>
  <Words>447</Words>
  <Application>Microsoft Office PowerPoint</Application>
  <PresentationFormat>화면 슬라이드 쇼(4:3)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균형</vt:lpstr>
      <vt:lpstr>금 나노입자 만들기</vt:lpstr>
      <vt:lpstr>나노란?</vt:lpstr>
      <vt:lpstr>실험원리</vt:lpstr>
      <vt:lpstr>실험 준비물</vt:lpstr>
      <vt:lpstr>실험과정</vt:lpstr>
      <vt:lpstr>실험과정</vt:lpstr>
      <vt:lpstr>실험과정</vt:lpstr>
      <vt:lpstr>실험결과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금 나노입자 만들기</dc:title>
  <dc:creator>LG-PC</dc:creator>
  <cp:lastModifiedBy>LG-PC</cp:lastModifiedBy>
  <cp:revision>7</cp:revision>
  <dcterms:created xsi:type="dcterms:W3CDTF">2014-07-26T06:38:26Z</dcterms:created>
  <dcterms:modified xsi:type="dcterms:W3CDTF">2014-07-27T01:49:14Z</dcterms:modified>
</cp:coreProperties>
</file>