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FB042-CF6F-4A6E-B932-BF9B23E87346}" type="datetimeFigureOut">
              <a:rPr lang="ko-KR" altLang="en-US" smtClean="0"/>
              <a:t>2020-04-03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F76E-D7F8-4FB2-B90B-8CB70E3334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1977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FB042-CF6F-4A6E-B932-BF9B23E87346}" type="datetimeFigureOut">
              <a:rPr lang="ko-KR" altLang="en-US" smtClean="0"/>
              <a:t>2020-04-03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F76E-D7F8-4FB2-B90B-8CB70E3334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1313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FB042-CF6F-4A6E-B932-BF9B23E87346}" type="datetimeFigureOut">
              <a:rPr lang="ko-KR" altLang="en-US" smtClean="0"/>
              <a:t>2020-04-03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F76E-D7F8-4FB2-B90B-8CB70E3334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2983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FB042-CF6F-4A6E-B932-BF9B23E87346}" type="datetimeFigureOut">
              <a:rPr lang="ko-KR" altLang="en-US" smtClean="0"/>
              <a:t>2020-04-03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F76E-D7F8-4FB2-B90B-8CB70E3334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756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FB042-CF6F-4A6E-B932-BF9B23E87346}" type="datetimeFigureOut">
              <a:rPr lang="ko-KR" altLang="en-US" smtClean="0"/>
              <a:t>2020-04-03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F76E-D7F8-4FB2-B90B-8CB70E3334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4828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FB042-CF6F-4A6E-B932-BF9B23E87346}" type="datetimeFigureOut">
              <a:rPr lang="ko-KR" altLang="en-US" smtClean="0"/>
              <a:t>2020-04-03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F76E-D7F8-4FB2-B90B-8CB70E3334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235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FB042-CF6F-4A6E-B932-BF9B23E87346}" type="datetimeFigureOut">
              <a:rPr lang="ko-KR" altLang="en-US" smtClean="0"/>
              <a:t>2020-04-03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F76E-D7F8-4FB2-B90B-8CB70E3334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0726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FB042-CF6F-4A6E-B932-BF9B23E87346}" type="datetimeFigureOut">
              <a:rPr lang="ko-KR" altLang="en-US" smtClean="0"/>
              <a:t>2020-04-03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F76E-D7F8-4FB2-B90B-8CB70E3334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894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FB042-CF6F-4A6E-B932-BF9B23E87346}" type="datetimeFigureOut">
              <a:rPr lang="ko-KR" altLang="en-US" smtClean="0"/>
              <a:t>2020-04-03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F76E-D7F8-4FB2-B90B-8CB70E3334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6875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FB042-CF6F-4A6E-B932-BF9B23E87346}" type="datetimeFigureOut">
              <a:rPr lang="ko-KR" altLang="en-US" smtClean="0"/>
              <a:t>2020-04-03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F76E-D7F8-4FB2-B90B-8CB70E3334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16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FB042-CF6F-4A6E-B932-BF9B23E87346}" type="datetimeFigureOut">
              <a:rPr lang="ko-KR" altLang="en-US" smtClean="0"/>
              <a:t>2020-04-03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F76E-D7F8-4FB2-B90B-8CB70E3334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822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FB042-CF6F-4A6E-B932-BF9B23E87346}" type="datetimeFigureOut">
              <a:rPr lang="ko-KR" altLang="en-US" smtClean="0"/>
              <a:t>2020-04-03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EF76E-D7F8-4FB2-B90B-8CB70E3334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1501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그룹 81"/>
          <p:cNvGrpSpPr/>
          <p:nvPr/>
        </p:nvGrpSpPr>
        <p:grpSpPr>
          <a:xfrm>
            <a:off x="2149045" y="555414"/>
            <a:ext cx="7884653" cy="6007222"/>
            <a:chOff x="2149045" y="555414"/>
            <a:chExt cx="7884653" cy="6007222"/>
          </a:xfrm>
        </p:grpSpPr>
        <p:sp>
          <p:nvSpPr>
            <p:cNvPr id="10" name="직사각형 9"/>
            <p:cNvSpPr/>
            <p:nvPr/>
          </p:nvSpPr>
          <p:spPr>
            <a:xfrm>
              <a:off x="3048000" y="6285637"/>
              <a:ext cx="6096000" cy="27699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ko-KR" altLang="en-US" sz="1200" dirty="0" smtClean="0"/>
                <a:t>http://blog.naver.com/PostView.nhn?blogId=sydneyeng00&amp;logNo=221886143752</a:t>
              </a:r>
              <a:endParaRPr lang="ko-KR" altLang="en-US" sz="1200" dirty="0"/>
            </a:p>
          </p:txBody>
        </p:sp>
        <p:pic>
          <p:nvPicPr>
            <p:cNvPr id="4" name="그림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04504" y="555414"/>
              <a:ext cx="3827772" cy="3547033"/>
            </a:xfrm>
            <a:prstGeom prst="rect">
              <a:avLst/>
            </a:prstGeom>
          </p:spPr>
        </p:pic>
        <p:pic>
          <p:nvPicPr>
            <p:cNvPr id="5" name="그림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11596" y="4168533"/>
              <a:ext cx="3608173" cy="203730"/>
            </a:xfrm>
            <a:prstGeom prst="rect">
              <a:avLst/>
            </a:prstGeom>
          </p:spPr>
        </p:pic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11596" y="4390229"/>
              <a:ext cx="3608173" cy="718394"/>
            </a:xfrm>
            <a:prstGeom prst="rect">
              <a:avLst/>
            </a:prstGeom>
          </p:spPr>
        </p:pic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311596" y="5118183"/>
              <a:ext cx="3608174" cy="210028"/>
            </a:xfrm>
            <a:prstGeom prst="rect">
              <a:avLst/>
            </a:prstGeom>
          </p:spPr>
        </p:pic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286882" y="5322187"/>
              <a:ext cx="3608173" cy="240545"/>
            </a:xfrm>
            <a:prstGeom prst="rect">
              <a:avLst/>
            </a:prstGeom>
          </p:spPr>
        </p:pic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286882" y="5795293"/>
              <a:ext cx="3632887" cy="213186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149045" y="1458094"/>
              <a:ext cx="85792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/>
                <a:t>331</a:t>
              </a:r>
              <a:r>
                <a:rPr lang="ko-KR" altLang="en-US" sz="1050" dirty="0" smtClean="0"/>
                <a:t>백만 명</a:t>
              </a:r>
              <a:endParaRPr lang="ko-KR" altLang="en-US" sz="105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222783" y="1701112"/>
              <a:ext cx="784189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/>
                <a:t>60</a:t>
              </a:r>
              <a:r>
                <a:rPr lang="ko-KR" altLang="en-US" sz="1050" dirty="0" smtClean="0"/>
                <a:t>백만 명</a:t>
              </a:r>
              <a:endParaRPr lang="ko-KR" altLang="en-US" sz="105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22783" y="2656705"/>
              <a:ext cx="784189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/>
                <a:t>65</a:t>
              </a:r>
              <a:r>
                <a:rPr lang="ko-KR" altLang="en-US" sz="1050" dirty="0" smtClean="0"/>
                <a:t>백만 명</a:t>
              </a:r>
              <a:endParaRPr lang="ko-KR" altLang="en-US" sz="105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22783" y="3142739"/>
              <a:ext cx="784189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/>
                <a:t>68</a:t>
              </a:r>
              <a:r>
                <a:rPr lang="ko-KR" altLang="en-US" sz="1050" dirty="0" smtClean="0"/>
                <a:t>백만 명</a:t>
              </a:r>
              <a:endParaRPr lang="ko-KR" altLang="en-US" sz="105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222783" y="4139517"/>
              <a:ext cx="784189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/>
                <a:t>52</a:t>
              </a:r>
              <a:r>
                <a:rPr lang="ko-KR" altLang="en-US" sz="1050" dirty="0" smtClean="0"/>
                <a:t>백만 명</a:t>
              </a:r>
              <a:endParaRPr lang="ko-KR" altLang="en-US" sz="105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22783" y="5086869"/>
              <a:ext cx="784189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/>
                <a:t>10</a:t>
              </a:r>
              <a:r>
                <a:rPr lang="ko-KR" altLang="en-US" sz="1050" dirty="0" smtClean="0"/>
                <a:t>백만 명</a:t>
              </a:r>
              <a:endParaRPr lang="ko-KR" altLang="en-US" sz="105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296520" y="5306539"/>
              <a:ext cx="71045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/>
                <a:t>5</a:t>
              </a:r>
              <a:r>
                <a:rPr lang="ko-KR" altLang="en-US" sz="1050" dirty="0" smtClean="0"/>
                <a:t>백만 명</a:t>
              </a:r>
              <a:endParaRPr lang="ko-KR" altLang="en-US" sz="105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222783" y="5745880"/>
              <a:ext cx="784189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/>
                <a:t>60</a:t>
              </a:r>
              <a:r>
                <a:rPr lang="ko-KR" altLang="en-US" sz="1050" dirty="0" smtClean="0"/>
                <a:t>백만 명</a:t>
              </a:r>
              <a:endParaRPr lang="ko-KR" altLang="en-US" sz="1050" dirty="0"/>
            </a:p>
          </p:txBody>
        </p:sp>
        <p:pic>
          <p:nvPicPr>
            <p:cNvPr id="19" name="그림 18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286882" y="5533332"/>
              <a:ext cx="3608173" cy="226718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2222783" y="5526209"/>
              <a:ext cx="784189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/>
                <a:t>18</a:t>
              </a:r>
              <a:r>
                <a:rPr lang="ko-KR" altLang="en-US" sz="1050" dirty="0" smtClean="0"/>
                <a:t>백만 명</a:t>
              </a:r>
              <a:endParaRPr lang="ko-KR" altLang="en-US" sz="105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222783" y="1931775"/>
              <a:ext cx="784189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/>
                <a:t>47</a:t>
              </a:r>
              <a:r>
                <a:rPr lang="ko-KR" altLang="en-US" sz="1050" dirty="0" smtClean="0"/>
                <a:t>백만 명</a:t>
              </a:r>
              <a:endParaRPr lang="ko-KR" altLang="en-US" sz="105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222783" y="2903843"/>
              <a:ext cx="784189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/>
                <a:t>84</a:t>
              </a:r>
              <a:r>
                <a:rPr lang="ko-KR" altLang="en-US" sz="1050" dirty="0" smtClean="0"/>
                <a:t>백만 명</a:t>
              </a:r>
              <a:endParaRPr lang="ko-KR" altLang="en-US" sz="105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22783" y="2409572"/>
              <a:ext cx="784189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/>
                <a:t>84</a:t>
              </a:r>
              <a:r>
                <a:rPr lang="ko-KR" altLang="en-US" sz="1050" dirty="0" smtClean="0"/>
                <a:t>백만 명</a:t>
              </a:r>
              <a:endParaRPr lang="ko-KR" altLang="en-US" sz="105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276770" y="1462210"/>
              <a:ext cx="66877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/>
                <a:t>0.057 %</a:t>
              </a:r>
              <a:endParaRPr lang="ko-KR" altLang="en-US" sz="105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285412" y="1705228"/>
              <a:ext cx="66877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/>
                <a:t>0.176 %</a:t>
              </a:r>
              <a:endParaRPr lang="ko-KR" altLang="en-US" sz="105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285412" y="2660821"/>
              <a:ext cx="66877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/>
                <a:t>0.080 %</a:t>
              </a:r>
              <a:endParaRPr lang="ko-KR" altLang="en-US" sz="105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285412" y="3146855"/>
              <a:ext cx="66877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/>
                <a:t>0.043 %</a:t>
              </a:r>
              <a:endParaRPr lang="ko-KR" altLang="en-US" sz="105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285412" y="4143633"/>
              <a:ext cx="66877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/>
                <a:t>0.019 %</a:t>
              </a:r>
              <a:endParaRPr lang="ko-KR" altLang="en-US" sz="105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285412" y="5090985"/>
              <a:ext cx="66877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/>
                <a:t>0.049 %</a:t>
              </a:r>
              <a:endParaRPr lang="ko-KR" altLang="en-US" sz="105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277579" y="5310655"/>
              <a:ext cx="66877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/>
                <a:t>0.094 %</a:t>
              </a:r>
              <a:endParaRPr lang="ko-KR" altLang="en-US" sz="105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285412" y="5749996"/>
              <a:ext cx="66877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/>
                <a:t>0.002 %</a:t>
              </a:r>
              <a:endParaRPr lang="ko-KR" altLang="en-US" sz="105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285412" y="5530325"/>
              <a:ext cx="66877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/>
                <a:t>0.013 %</a:t>
              </a:r>
              <a:endParaRPr lang="ko-KR" altLang="en-US" sz="105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285412" y="1935891"/>
              <a:ext cx="66877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/>
                <a:t>0.217 %</a:t>
              </a:r>
              <a:endParaRPr lang="ko-KR" altLang="en-US" sz="105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285412" y="2907959"/>
              <a:ext cx="66877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/>
                <a:t>0.057 %</a:t>
              </a:r>
              <a:endParaRPr lang="ko-KR" altLang="en-US" sz="105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285412" y="2413688"/>
              <a:ext cx="66877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/>
                <a:t>0.087 %</a:t>
              </a:r>
              <a:endParaRPr lang="ko-KR" altLang="en-US" sz="1050" dirty="0"/>
            </a:p>
          </p:txBody>
        </p:sp>
        <p:sp>
          <p:nvSpPr>
            <p:cNvPr id="48" name="직사각형 47"/>
            <p:cNvSpPr/>
            <p:nvPr/>
          </p:nvSpPr>
          <p:spPr>
            <a:xfrm>
              <a:off x="2149045" y="5086869"/>
              <a:ext cx="7884652" cy="253916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직사각형 48"/>
            <p:cNvSpPr/>
            <p:nvPr/>
          </p:nvSpPr>
          <p:spPr>
            <a:xfrm>
              <a:off x="2169636" y="4143632"/>
              <a:ext cx="7864061" cy="253916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직사각형 49"/>
            <p:cNvSpPr/>
            <p:nvPr/>
          </p:nvSpPr>
          <p:spPr>
            <a:xfrm>
              <a:off x="2161399" y="5544074"/>
              <a:ext cx="7872298" cy="455721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직사각형 50"/>
            <p:cNvSpPr/>
            <p:nvPr/>
          </p:nvSpPr>
          <p:spPr>
            <a:xfrm>
              <a:off x="2173752" y="1722752"/>
              <a:ext cx="7859945" cy="462931"/>
            </a:xfrm>
            <a:prstGeom prst="rect">
              <a:avLst/>
            </a:prstGeom>
            <a:solidFill>
              <a:schemeClr val="accent5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239822" y="1094906"/>
              <a:ext cx="747320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1000" dirty="0" smtClean="0">
                  <a:solidFill>
                    <a:schemeClr val="accent5">
                      <a:lumMod val="75000"/>
                    </a:schemeClr>
                  </a:solidFill>
                  <a:latin typeface="HY견명조" panose="02030600000101010101" pitchFamily="18" charset="-127"/>
                  <a:ea typeface="HY견명조" panose="02030600000101010101" pitchFamily="18" charset="-127"/>
                </a:rPr>
                <a:t>인구</a:t>
              </a:r>
              <a:r>
                <a:rPr lang="ko-KR" altLang="en-US" sz="900" dirty="0" smtClean="0">
                  <a:solidFill>
                    <a:schemeClr val="accent5">
                      <a:lumMod val="75000"/>
                    </a:schemeClr>
                  </a:solidFill>
                  <a:latin typeface="HY견명조" panose="02030600000101010101" pitchFamily="18" charset="-127"/>
                  <a:ea typeface="HY견명조" panose="02030600000101010101" pitchFamily="18" charset="-127"/>
                </a:rPr>
                <a:t> 대비</a:t>
              </a:r>
              <a:endParaRPr lang="en-US" altLang="ko-KR" sz="900" dirty="0" smtClean="0">
                <a:solidFill>
                  <a:schemeClr val="accent5">
                    <a:lumMod val="7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endParaRPr>
            </a:p>
            <a:p>
              <a:pPr algn="ctr"/>
              <a:r>
                <a:rPr lang="ko-KR" altLang="en-US" sz="900" dirty="0" err="1" smtClean="0">
                  <a:solidFill>
                    <a:schemeClr val="accent5">
                      <a:lumMod val="75000"/>
                    </a:schemeClr>
                  </a:solidFill>
                  <a:latin typeface="HY견명조" panose="02030600000101010101" pitchFamily="18" charset="-127"/>
                  <a:ea typeface="HY견명조" panose="02030600000101010101" pitchFamily="18" charset="-127"/>
                </a:rPr>
                <a:t>확진율</a:t>
              </a:r>
              <a:r>
                <a:rPr lang="en-US" altLang="ko-KR" sz="900" dirty="0" smtClean="0">
                  <a:solidFill>
                    <a:schemeClr val="accent5">
                      <a:lumMod val="75000"/>
                    </a:schemeClr>
                  </a:solidFill>
                  <a:latin typeface="HY견명조" panose="02030600000101010101" pitchFamily="18" charset="-127"/>
                  <a:ea typeface="HY견명조" panose="02030600000101010101" pitchFamily="18" charset="-127"/>
                </a:rPr>
                <a:t>(%)</a:t>
              </a:r>
              <a:endParaRPr lang="ko-KR" altLang="en-US" sz="900" dirty="0">
                <a:solidFill>
                  <a:schemeClr val="accent5">
                    <a:lumMod val="7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296127" y="1090784"/>
              <a:ext cx="675185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1000" dirty="0" smtClean="0">
                  <a:solidFill>
                    <a:schemeClr val="accent5">
                      <a:lumMod val="75000"/>
                    </a:schemeClr>
                  </a:solidFill>
                  <a:latin typeface="HY견명조" panose="02030600000101010101" pitchFamily="18" charset="-127"/>
                  <a:ea typeface="HY견명조" panose="02030600000101010101" pitchFamily="18" charset="-127"/>
                </a:rPr>
                <a:t>인구</a:t>
              </a:r>
              <a:endParaRPr lang="en-US" altLang="ko-KR" sz="900" dirty="0" smtClean="0">
                <a:solidFill>
                  <a:schemeClr val="accent5">
                    <a:lumMod val="7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endParaRPr>
            </a:p>
            <a:p>
              <a:pPr algn="ctr"/>
              <a:r>
                <a:rPr lang="en-US" altLang="ko-KR" sz="900" dirty="0" smtClean="0">
                  <a:solidFill>
                    <a:schemeClr val="accent5">
                      <a:lumMod val="75000"/>
                    </a:schemeClr>
                  </a:solidFill>
                  <a:latin typeface="HY견명조" panose="02030600000101010101" pitchFamily="18" charset="-127"/>
                  <a:ea typeface="HY견명조" panose="02030600000101010101" pitchFamily="18" charset="-127"/>
                </a:rPr>
                <a:t>(</a:t>
              </a:r>
              <a:r>
                <a:rPr lang="ko-KR" altLang="en-US" sz="900" dirty="0" smtClean="0">
                  <a:solidFill>
                    <a:schemeClr val="accent5">
                      <a:lumMod val="75000"/>
                    </a:schemeClr>
                  </a:solidFill>
                  <a:latin typeface="HY견명조" panose="02030600000101010101" pitchFamily="18" charset="-127"/>
                  <a:ea typeface="HY견명조" panose="02030600000101010101" pitchFamily="18" charset="-127"/>
                </a:rPr>
                <a:t>백만 명</a:t>
              </a:r>
              <a:r>
                <a:rPr lang="en-US" altLang="ko-KR" sz="900" dirty="0" smtClean="0">
                  <a:solidFill>
                    <a:schemeClr val="accent5">
                      <a:lumMod val="75000"/>
                    </a:schemeClr>
                  </a:solidFill>
                  <a:latin typeface="HY견명조" panose="02030600000101010101" pitchFamily="18" charset="-127"/>
                  <a:ea typeface="HY견명조" panose="02030600000101010101" pitchFamily="18" charset="-127"/>
                </a:rPr>
                <a:t>)</a:t>
              </a:r>
              <a:endParaRPr lang="ko-KR" altLang="en-US" sz="900" dirty="0">
                <a:solidFill>
                  <a:schemeClr val="accent5">
                    <a:lumMod val="7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8133632" y="1090784"/>
              <a:ext cx="747320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1000" dirty="0" smtClean="0">
                  <a:solidFill>
                    <a:schemeClr val="accent5">
                      <a:lumMod val="75000"/>
                    </a:schemeClr>
                  </a:solidFill>
                  <a:latin typeface="HY견명조" panose="02030600000101010101" pitchFamily="18" charset="-127"/>
                  <a:ea typeface="HY견명조" panose="02030600000101010101" pitchFamily="18" charset="-127"/>
                </a:rPr>
                <a:t>확진</a:t>
              </a:r>
              <a:r>
                <a:rPr lang="ko-KR" altLang="en-US" sz="900" dirty="0" smtClean="0">
                  <a:solidFill>
                    <a:schemeClr val="accent5">
                      <a:lumMod val="75000"/>
                    </a:schemeClr>
                  </a:solidFill>
                  <a:latin typeface="HY견명조" panose="02030600000101010101" pitchFamily="18" charset="-127"/>
                  <a:ea typeface="HY견명조" panose="02030600000101010101" pitchFamily="18" charset="-127"/>
                </a:rPr>
                <a:t> 대비</a:t>
              </a:r>
              <a:endParaRPr lang="en-US" altLang="ko-KR" sz="900" dirty="0" smtClean="0">
                <a:solidFill>
                  <a:schemeClr val="accent5">
                    <a:lumMod val="7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endParaRPr>
            </a:p>
            <a:p>
              <a:pPr algn="ctr"/>
              <a:r>
                <a:rPr lang="ko-KR" altLang="en-US" sz="900" dirty="0" err="1" smtClean="0">
                  <a:solidFill>
                    <a:schemeClr val="accent5">
                      <a:lumMod val="75000"/>
                    </a:schemeClr>
                  </a:solidFill>
                  <a:latin typeface="HY견명조" panose="02030600000101010101" pitchFamily="18" charset="-127"/>
                  <a:ea typeface="HY견명조" panose="02030600000101010101" pitchFamily="18" charset="-127"/>
                </a:rPr>
                <a:t>사망율</a:t>
              </a:r>
              <a:r>
                <a:rPr lang="en-US" altLang="ko-KR" sz="900" dirty="0" smtClean="0">
                  <a:solidFill>
                    <a:schemeClr val="accent5">
                      <a:lumMod val="75000"/>
                    </a:schemeClr>
                  </a:solidFill>
                  <a:latin typeface="HY견명조" panose="02030600000101010101" pitchFamily="18" charset="-127"/>
                  <a:ea typeface="HY견명조" panose="02030600000101010101" pitchFamily="18" charset="-127"/>
                </a:rPr>
                <a:t>(%)</a:t>
              </a:r>
              <a:endParaRPr lang="ko-KR" altLang="en-US" sz="900" dirty="0">
                <a:solidFill>
                  <a:schemeClr val="accent5">
                    <a:lumMod val="7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170578" y="1458088"/>
              <a:ext cx="66877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/>
                <a:t>2.151 %</a:t>
              </a:r>
              <a:endParaRPr lang="ko-KR" altLang="en-US" sz="105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105483" y="1701106"/>
              <a:ext cx="74251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/>
                <a:t>11.747 %</a:t>
              </a:r>
              <a:endParaRPr lang="ko-KR" altLang="en-US" sz="105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8179220" y="2656699"/>
              <a:ext cx="66877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/>
                <a:t>6.758 %</a:t>
              </a:r>
              <a:endParaRPr lang="ko-KR" altLang="en-US" sz="105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8179220" y="3142733"/>
              <a:ext cx="66877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/>
                <a:t>7.980 %</a:t>
              </a:r>
              <a:endParaRPr lang="ko-KR" altLang="en-US" sz="105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8179220" y="4139511"/>
              <a:ext cx="66877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/>
                <a:t>1.669 %</a:t>
              </a:r>
              <a:endParaRPr lang="ko-KR" altLang="en-US" sz="105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8179220" y="5086863"/>
              <a:ext cx="66877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/>
                <a:t>4.831 %</a:t>
              </a:r>
              <a:endParaRPr lang="ko-KR" altLang="en-US" sz="105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8171387" y="5306533"/>
              <a:ext cx="66877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/>
                <a:t>0.871 %</a:t>
              </a:r>
              <a:endParaRPr lang="ko-KR" altLang="en-US" sz="105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179220" y="5745874"/>
              <a:ext cx="66877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/>
                <a:t>0.367 %</a:t>
              </a:r>
              <a:endParaRPr lang="ko-KR" altLang="en-US" sz="105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8179220" y="5526203"/>
              <a:ext cx="66877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/>
                <a:t>3.432 %</a:t>
              </a:r>
              <a:endParaRPr lang="ko-KR" altLang="en-US" sz="105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8179220" y="1931769"/>
              <a:ext cx="66877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/>
                <a:t>8.864 %</a:t>
              </a:r>
              <a:endParaRPr lang="ko-KR" altLang="en-US" sz="105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8179220" y="2903837"/>
              <a:ext cx="66877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/>
                <a:t>6.379 %</a:t>
              </a:r>
              <a:endParaRPr lang="ko-KR" altLang="en-US" sz="105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8179220" y="2409566"/>
              <a:ext cx="66877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/>
                <a:t>1.088 %</a:t>
              </a:r>
              <a:endParaRPr lang="ko-KR" altLang="en-US" sz="105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8949747" y="1103138"/>
              <a:ext cx="1083951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1000" dirty="0" smtClean="0">
                  <a:solidFill>
                    <a:schemeClr val="accent5">
                      <a:lumMod val="75000"/>
                    </a:schemeClr>
                  </a:solidFill>
                  <a:latin typeface="HY견명조" panose="02030600000101010101" pitchFamily="18" charset="-127"/>
                  <a:ea typeface="HY견명조" panose="02030600000101010101" pitchFamily="18" charset="-127"/>
                </a:rPr>
                <a:t>인구 백만 명 당</a:t>
              </a:r>
              <a:endParaRPr lang="en-US" altLang="ko-KR" sz="900" dirty="0" smtClean="0">
                <a:solidFill>
                  <a:schemeClr val="accent5">
                    <a:lumMod val="7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endParaRPr>
            </a:p>
            <a:p>
              <a:pPr algn="ctr"/>
              <a:r>
                <a:rPr lang="ko-KR" altLang="en-US" sz="900" dirty="0" smtClean="0">
                  <a:solidFill>
                    <a:schemeClr val="accent5">
                      <a:lumMod val="75000"/>
                    </a:schemeClr>
                  </a:solidFill>
                  <a:latin typeface="HY견명조" panose="02030600000101010101" pitchFamily="18" charset="-127"/>
                  <a:ea typeface="HY견명조" panose="02030600000101010101" pitchFamily="18" charset="-127"/>
                </a:rPr>
                <a:t>사망자</a:t>
              </a:r>
              <a:endParaRPr lang="ko-KR" altLang="en-US" sz="900" dirty="0">
                <a:solidFill>
                  <a:schemeClr val="accent5">
                    <a:lumMod val="75000"/>
                  </a:schemeClr>
                </a:solidFill>
                <a:latin typeface="HY견명조" panose="02030600000101010101" pitchFamily="18" charset="-127"/>
                <a:ea typeface="HY견명조" panose="02030600000101010101" pitchFamily="18" charset="-127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9237517" y="1462204"/>
              <a:ext cx="50847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/>
                <a:t>12.30</a:t>
              </a:r>
              <a:endParaRPr lang="ko-KR" altLang="en-US" sz="105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9163778" y="1705222"/>
              <a:ext cx="58221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/>
                <a:t>207.13</a:t>
              </a:r>
              <a:endParaRPr lang="ko-KR" altLang="en-US" sz="105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9237517" y="2660815"/>
              <a:ext cx="50847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/>
                <a:t>54.20</a:t>
              </a:r>
              <a:endParaRPr lang="ko-KR" altLang="en-US" sz="10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9237517" y="3146849"/>
              <a:ext cx="50847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/>
                <a:t>34.59</a:t>
              </a:r>
              <a:endParaRPr lang="ko-KR" altLang="en-US" sz="10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9311256" y="4143627"/>
              <a:ext cx="43473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/>
                <a:t>3.17</a:t>
              </a:r>
              <a:endParaRPr lang="ko-KR" altLang="en-US" sz="10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9237517" y="5090979"/>
              <a:ext cx="50847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/>
                <a:t>23.90</a:t>
              </a:r>
              <a:endParaRPr lang="ko-KR" altLang="en-US" sz="10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9311256" y="5310649"/>
              <a:ext cx="43473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/>
                <a:t>8.20</a:t>
              </a:r>
              <a:endParaRPr lang="ko-KR" altLang="en-US" sz="10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9311256" y="5749990"/>
              <a:ext cx="43473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/>
                <a:t>0.08</a:t>
              </a:r>
              <a:endParaRPr lang="ko-KR" altLang="en-US" sz="105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9311256" y="5530319"/>
              <a:ext cx="43473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/>
                <a:t>4.39</a:t>
              </a:r>
              <a:endParaRPr lang="ko-KR" altLang="en-US" sz="1050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9163778" y="1935885"/>
              <a:ext cx="58221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/>
                <a:t>192.61</a:t>
              </a:r>
              <a:endParaRPr lang="ko-KR" altLang="en-US" sz="105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9189427" y="2907953"/>
              <a:ext cx="55656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/>
                <a:t> 36.14</a:t>
              </a:r>
              <a:endParaRPr lang="ko-KR" altLang="en-US" sz="105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9311256" y="2413682"/>
              <a:ext cx="43473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/>
                <a:t>9.44</a:t>
              </a:r>
              <a:endParaRPr lang="ko-KR" altLang="en-US" sz="1050" dirty="0"/>
            </a:p>
          </p:txBody>
        </p:sp>
      </p:grpSp>
      <p:cxnSp>
        <p:nvCxnSpPr>
          <p:cNvPr id="84" name="직선 연결선 83"/>
          <p:cNvCxnSpPr/>
          <p:nvPr/>
        </p:nvCxnSpPr>
        <p:spPr>
          <a:xfrm>
            <a:off x="3295120" y="1466342"/>
            <a:ext cx="6746815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오른쪽 화살표 84"/>
          <p:cNvSpPr/>
          <p:nvPr/>
        </p:nvSpPr>
        <p:spPr>
          <a:xfrm>
            <a:off x="1861751" y="5108623"/>
            <a:ext cx="205946" cy="232156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6" name="TextBox 85"/>
          <p:cNvSpPr txBox="1"/>
          <p:nvPr/>
        </p:nvSpPr>
        <p:spPr>
          <a:xfrm>
            <a:off x="5181586" y="5097611"/>
            <a:ext cx="4667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solidFill>
                  <a:srgbClr val="C00000"/>
                </a:solidFill>
              </a:rPr>
              <a:t>5,466</a:t>
            </a:r>
            <a:endParaRPr lang="ko-KR" altLang="en-US" sz="900" dirty="0">
              <a:solidFill>
                <a:srgbClr val="C0000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223677" y="5101727"/>
            <a:ext cx="377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solidFill>
                  <a:srgbClr val="C00000"/>
                </a:solidFill>
              </a:rPr>
              <a:t>282</a:t>
            </a:r>
            <a:endParaRPr lang="ko-KR" altLang="en-US" sz="900" dirty="0">
              <a:solidFill>
                <a:srgbClr val="C0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837393" y="5105846"/>
            <a:ext cx="6030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solidFill>
                  <a:srgbClr val="C00000"/>
                </a:solidFill>
              </a:rPr>
              <a:t>0.055 %</a:t>
            </a:r>
            <a:endParaRPr lang="ko-KR" altLang="en-US" sz="900" dirty="0">
              <a:solidFill>
                <a:srgbClr val="C0000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8892737" y="5093486"/>
            <a:ext cx="4667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solidFill>
                  <a:srgbClr val="C00000"/>
                </a:solidFill>
              </a:rPr>
              <a:t>28.20</a:t>
            </a:r>
            <a:endParaRPr lang="ko-KR" altLang="en-US" sz="900" dirty="0">
              <a:solidFill>
                <a:srgbClr val="C0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111560" y="2416190"/>
            <a:ext cx="5309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solidFill>
                  <a:srgbClr val="C00000"/>
                </a:solidFill>
              </a:rPr>
              <a:t>80,400</a:t>
            </a:r>
            <a:endParaRPr lang="ko-KR" altLang="en-US" sz="900" dirty="0">
              <a:solidFill>
                <a:srgbClr val="C0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219555" y="2420306"/>
            <a:ext cx="377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solidFill>
                  <a:srgbClr val="C00000"/>
                </a:solidFill>
              </a:rPr>
              <a:t>990</a:t>
            </a:r>
            <a:endParaRPr lang="ko-KR" altLang="en-US" sz="900" dirty="0">
              <a:solidFill>
                <a:srgbClr val="C0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833271" y="2424425"/>
            <a:ext cx="6030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solidFill>
                  <a:srgbClr val="C00000"/>
                </a:solidFill>
              </a:rPr>
              <a:t>0.096 %</a:t>
            </a:r>
            <a:endParaRPr lang="ko-KR" altLang="en-US" sz="900" dirty="0">
              <a:solidFill>
                <a:srgbClr val="C000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8888615" y="2412065"/>
            <a:ext cx="4667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solidFill>
                  <a:srgbClr val="C00000"/>
                </a:solidFill>
              </a:rPr>
              <a:t>11.78</a:t>
            </a:r>
            <a:endParaRPr lang="ko-KR" altLang="en-US" sz="900" dirty="0">
              <a:solidFill>
                <a:srgbClr val="C000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801223" y="2428541"/>
            <a:ext cx="5389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solidFill>
                  <a:srgbClr val="C00000"/>
                </a:solidFill>
              </a:rPr>
              <a:t>1.23 %</a:t>
            </a:r>
            <a:endParaRPr lang="ko-KR" altLang="en-US" sz="900" dirty="0">
              <a:solidFill>
                <a:srgbClr val="C000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7805339" y="5109962"/>
            <a:ext cx="5389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solidFill>
                  <a:srgbClr val="C00000"/>
                </a:solidFill>
              </a:rPr>
              <a:t>5.16 %</a:t>
            </a:r>
            <a:endParaRPr lang="ko-KR" altLang="en-US" sz="900" dirty="0">
              <a:solidFill>
                <a:srgbClr val="C0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119798" y="4154371"/>
            <a:ext cx="5309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solidFill>
                  <a:srgbClr val="C00000"/>
                </a:solidFill>
              </a:rPr>
              <a:t>10,062</a:t>
            </a:r>
            <a:endParaRPr lang="ko-KR" altLang="en-US" sz="900" dirty="0">
              <a:solidFill>
                <a:srgbClr val="C000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227793" y="4158487"/>
            <a:ext cx="377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solidFill>
                  <a:srgbClr val="C00000"/>
                </a:solidFill>
              </a:rPr>
              <a:t>174</a:t>
            </a:r>
            <a:endParaRPr lang="ko-KR" altLang="en-US" sz="900" dirty="0">
              <a:solidFill>
                <a:srgbClr val="C0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841509" y="4162606"/>
            <a:ext cx="6030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solidFill>
                  <a:srgbClr val="C00000"/>
                </a:solidFill>
              </a:rPr>
              <a:t>0.019 %</a:t>
            </a:r>
            <a:endParaRPr lang="ko-KR" altLang="en-US" sz="900" dirty="0">
              <a:solidFill>
                <a:srgbClr val="C00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8946281" y="4150246"/>
            <a:ext cx="4026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solidFill>
                  <a:srgbClr val="C00000"/>
                </a:solidFill>
              </a:rPr>
              <a:t>3.34</a:t>
            </a:r>
            <a:endParaRPr lang="ko-KR" altLang="en-US" sz="900" dirty="0">
              <a:solidFill>
                <a:srgbClr val="C0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809455" y="4166722"/>
            <a:ext cx="5389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solidFill>
                  <a:srgbClr val="C00000"/>
                </a:solidFill>
              </a:rPr>
              <a:t>1.72 %</a:t>
            </a:r>
            <a:endParaRPr lang="ko-KR" altLang="en-US" sz="900" dirty="0">
              <a:solidFill>
                <a:srgbClr val="C0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079422" y="2183027"/>
            <a:ext cx="9316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1050" dirty="0" smtClean="0"/>
              <a:t>1439</a:t>
            </a:r>
            <a:r>
              <a:rPr lang="ko-KR" altLang="en-US" sz="1050" dirty="0" smtClean="0"/>
              <a:t>백만 명</a:t>
            </a:r>
            <a:endParaRPr lang="ko-KR" altLang="en-US" sz="1050" dirty="0"/>
          </a:p>
        </p:txBody>
      </p:sp>
      <p:sp>
        <p:nvSpPr>
          <p:cNvPr id="102" name="TextBox 101"/>
          <p:cNvSpPr txBox="1"/>
          <p:nvPr/>
        </p:nvSpPr>
        <p:spPr>
          <a:xfrm>
            <a:off x="7289528" y="2195380"/>
            <a:ext cx="6687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1050" dirty="0" smtClean="0"/>
              <a:t>0.006 %</a:t>
            </a:r>
            <a:endParaRPr lang="ko-KR" altLang="en-US" sz="1050" dirty="0"/>
          </a:p>
        </p:txBody>
      </p:sp>
      <p:sp>
        <p:nvSpPr>
          <p:cNvPr id="103" name="TextBox 102"/>
          <p:cNvSpPr txBox="1"/>
          <p:nvPr/>
        </p:nvSpPr>
        <p:spPr>
          <a:xfrm>
            <a:off x="8166860" y="2191258"/>
            <a:ext cx="6687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1050" dirty="0" smtClean="0"/>
              <a:t>4.016 %</a:t>
            </a:r>
            <a:endParaRPr lang="ko-KR" altLang="en-US" sz="1050" dirty="0"/>
          </a:p>
        </p:txBody>
      </p:sp>
      <p:sp>
        <p:nvSpPr>
          <p:cNvPr id="104" name="TextBox 103"/>
          <p:cNvSpPr txBox="1"/>
          <p:nvPr/>
        </p:nvSpPr>
        <p:spPr>
          <a:xfrm>
            <a:off x="9315372" y="2187137"/>
            <a:ext cx="43473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1050" dirty="0" smtClean="0"/>
              <a:t>2.30</a:t>
            </a:r>
            <a:endParaRPr lang="ko-KR" altLang="en-US" sz="1050" dirty="0"/>
          </a:p>
        </p:txBody>
      </p:sp>
      <p:sp>
        <p:nvSpPr>
          <p:cNvPr id="105" name="TextBox 104"/>
          <p:cNvSpPr txBox="1"/>
          <p:nvPr/>
        </p:nvSpPr>
        <p:spPr>
          <a:xfrm>
            <a:off x="2218661" y="4415489"/>
            <a:ext cx="78418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1050" dirty="0" smtClean="0"/>
              <a:t>38</a:t>
            </a:r>
            <a:r>
              <a:rPr lang="ko-KR" altLang="en-US" sz="1050" dirty="0" smtClean="0"/>
              <a:t>백만 명</a:t>
            </a:r>
            <a:endParaRPr lang="ko-KR" altLang="en-US" sz="1050" dirty="0"/>
          </a:p>
        </p:txBody>
      </p:sp>
      <p:sp>
        <p:nvSpPr>
          <p:cNvPr id="106" name="TextBox 105"/>
          <p:cNvSpPr txBox="1"/>
          <p:nvPr/>
        </p:nvSpPr>
        <p:spPr>
          <a:xfrm>
            <a:off x="7273052" y="4386655"/>
            <a:ext cx="6687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1050" dirty="0" smtClean="0"/>
              <a:t>0.023 %</a:t>
            </a:r>
            <a:endParaRPr lang="ko-KR" altLang="en-US" sz="1050" dirty="0"/>
          </a:p>
        </p:txBody>
      </p:sp>
      <p:sp>
        <p:nvSpPr>
          <p:cNvPr id="107" name="TextBox 106"/>
          <p:cNvSpPr txBox="1"/>
          <p:nvPr/>
        </p:nvSpPr>
        <p:spPr>
          <a:xfrm>
            <a:off x="8187460" y="4394893"/>
            <a:ext cx="6687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1050" dirty="0" smtClean="0"/>
              <a:t>1.187 %</a:t>
            </a:r>
            <a:endParaRPr lang="ko-KR" altLang="en-US" sz="1050" dirty="0"/>
          </a:p>
        </p:txBody>
      </p:sp>
      <p:sp>
        <p:nvSpPr>
          <p:cNvPr id="109" name="TextBox 108"/>
          <p:cNvSpPr txBox="1"/>
          <p:nvPr/>
        </p:nvSpPr>
        <p:spPr>
          <a:xfrm>
            <a:off x="9323610" y="4386650"/>
            <a:ext cx="43473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1050" dirty="0" smtClean="0"/>
              <a:t>2.68</a:t>
            </a:r>
            <a:endParaRPr lang="ko-KR" altLang="en-US" sz="1050" dirty="0"/>
          </a:p>
        </p:txBody>
      </p:sp>
    </p:spTree>
    <p:extLst>
      <p:ext uri="{BB962C8B-B14F-4D97-AF65-F5344CB8AC3E}">
        <p14:creationId xmlns:p14="http://schemas.microsoft.com/office/powerpoint/2010/main" val="2319604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155</Words>
  <Application>Microsoft Office PowerPoint</Application>
  <PresentationFormat>와이드스크린</PresentationFormat>
  <Paragraphs>80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HY견명조</vt:lpstr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server</dc:creator>
  <cp:lastModifiedBy>server</cp:lastModifiedBy>
  <cp:revision>22</cp:revision>
  <dcterms:created xsi:type="dcterms:W3CDTF">2020-04-03T00:38:47Z</dcterms:created>
  <dcterms:modified xsi:type="dcterms:W3CDTF">2020-04-03T07:08:32Z</dcterms:modified>
</cp:coreProperties>
</file>